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8" r:id="rId10"/>
    <p:sldId id="269" r:id="rId11"/>
    <p:sldId id="270" r:id="rId12"/>
    <p:sldId id="272" r:id="rId13"/>
    <p:sldId id="271" r:id="rId14"/>
    <p:sldId id="273" r:id="rId15"/>
    <p:sldId id="265" r:id="rId16"/>
    <p:sldId id="264" r:id="rId17"/>
    <p:sldId id="266" r:id="rId18"/>
    <p:sldId id="267" r:id="rId19"/>
    <p:sldId id="274" r:id="rId20"/>
    <p:sldId id="277" r:id="rId21"/>
    <p:sldId id="276"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7EF8E-3886-4190-94B8-33410B7CB3F8}" type="datetimeFigureOut">
              <a:rPr lang="en-US" smtClean="0"/>
              <a:t>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9CCAE-BB1E-4121-AF51-8E64FC0689BC}" type="slidenum">
              <a:rPr lang="en-US" smtClean="0"/>
              <a:t>‹#›</a:t>
            </a:fld>
            <a:endParaRPr lang="en-US"/>
          </a:p>
        </p:txBody>
      </p:sp>
    </p:spTree>
    <p:extLst>
      <p:ext uri="{BB962C8B-B14F-4D97-AF65-F5344CB8AC3E}">
        <p14:creationId xmlns:p14="http://schemas.microsoft.com/office/powerpoint/2010/main" val="321001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8E49CCAE-BB1E-4121-AF51-8E64FC0689BC}" type="slidenum">
              <a:rPr lang="en-US" smtClean="0"/>
              <a:t>8</a:t>
            </a:fld>
            <a:endParaRPr lang="en-US"/>
          </a:p>
        </p:txBody>
      </p:sp>
    </p:spTree>
    <p:extLst>
      <p:ext uri="{BB962C8B-B14F-4D97-AF65-F5344CB8AC3E}">
        <p14:creationId xmlns:p14="http://schemas.microsoft.com/office/powerpoint/2010/main" val="304406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0966F-7BA7-460F-843E-6ECA657433B4}"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168998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0966F-7BA7-460F-843E-6ECA657433B4}"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1627603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0966F-7BA7-460F-843E-6ECA657433B4}"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330542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60966F-7BA7-460F-843E-6ECA657433B4}"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264337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60966F-7BA7-460F-843E-6ECA657433B4}"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209101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60966F-7BA7-460F-843E-6ECA657433B4}"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239504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0966F-7BA7-460F-843E-6ECA657433B4}"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545513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60966F-7BA7-460F-843E-6ECA657433B4}"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314226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0966F-7BA7-460F-843E-6ECA657433B4}"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182395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0966F-7BA7-460F-843E-6ECA657433B4}"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18143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60966F-7BA7-460F-843E-6ECA657433B4}"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829BAD-4047-4A98-BE9E-AE1A7C7B9192}" type="slidenum">
              <a:rPr lang="en-US" smtClean="0"/>
              <a:t>‹#›</a:t>
            </a:fld>
            <a:endParaRPr lang="en-US"/>
          </a:p>
        </p:txBody>
      </p:sp>
    </p:spTree>
    <p:extLst>
      <p:ext uri="{BB962C8B-B14F-4D97-AF65-F5344CB8AC3E}">
        <p14:creationId xmlns:p14="http://schemas.microsoft.com/office/powerpoint/2010/main" val="4200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0966F-7BA7-460F-843E-6ECA657433B4}" type="datetimeFigureOut">
              <a:rPr lang="en-US" smtClean="0"/>
              <a:t>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29BAD-4047-4A98-BE9E-AE1A7C7B9192}" type="slidenum">
              <a:rPr lang="en-US" smtClean="0"/>
              <a:t>‹#›</a:t>
            </a:fld>
            <a:endParaRPr lang="en-US"/>
          </a:p>
        </p:txBody>
      </p:sp>
    </p:spTree>
    <p:extLst>
      <p:ext uri="{BB962C8B-B14F-4D97-AF65-F5344CB8AC3E}">
        <p14:creationId xmlns:p14="http://schemas.microsoft.com/office/powerpoint/2010/main" val="3562237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thevirtualinstructor.com/composition1.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arteducators.org/advocacy/10-lessons-the-arts-teach#sthash.QClyXKrU.dpu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url?sa=i&amp;rct=j&amp;q=&amp;esrc=s&amp;source=images&amp;cd=&amp;cad=rja&amp;docid=vP4mUfaL1Ua4YM&amp;tbnid=sbi9aSdGLjoErM:&amp;ved=0CAUQjRw&amp;url=http%3A%2F%2Fvanessaharts.wordpress.com%2F2012%2F06%2F16%2Fon-think-and-grow-rich-by-napoleon-hill-chapter-6-imagination-the-workshop-of-the-mind%2F&amp;ei=0bPiUufFOcjxoAToyoHYAQ&amp;bvm=bv.59930103,d.cGU&amp;psig=AFQjCNFTbBNfQTIp12Bqd3XPFpzqOlVkkw&amp;ust=139067527658300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davisart.com/Portal/TeacherResources/ArtAdvocacy/Careers.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LcGAKoJ45t7ITM&amp;tbnid=g_FoFtBs2DHiuM:&amp;ved=0CAUQjRw&amp;url=http%3A%2F%2Fartistsinspireartists.com%2Fpainting%2Fartists-series-francoise-nielly&amp;ei=2bbiUti0EYTDoAT3yoGIDg&amp;bvm=bv.59930103,d.cGU&amp;psig=AFQjCNFRaR3IWr2mV_jALTfheQXSwd5Emw&amp;ust=1390675970760573"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youtube.com/watch?v=UnSq0c7jM-A"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p:cNvSpPr/>
          <p:nvPr/>
        </p:nvSpPr>
        <p:spPr>
          <a:xfrm>
            <a:off x="4038600" y="533400"/>
            <a:ext cx="4572000" cy="5632311"/>
          </a:xfrm>
          <a:prstGeom prst="rect">
            <a:avLst/>
          </a:prstGeom>
        </p:spPr>
        <p:txBody>
          <a:bodyPr>
            <a:spAutoFit/>
          </a:bodyPr>
          <a:lstStyle/>
          <a:p>
            <a:r>
              <a:rPr lang="en-US" sz="2400" b="1" dirty="0" smtClean="0"/>
              <a:t>the expression or application of human creative skill and imagination, typically in a visual form such as painting or sculpture, producing works to be appreciated primarily for their beauty or emotional power</a:t>
            </a:r>
          </a:p>
          <a:p>
            <a:endParaRPr lang="en-US" sz="2400" b="1" dirty="0" smtClean="0"/>
          </a:p>
          <a:p>
            <a:endParaRPr lang="en-US" sz="9600" b="1" dirty="0"/>
          </a:p>
          <a:p>
            <a:r>
              <a:rPr lang="en-US" sz="2400" b="1" dirty="0" smtClean="0"/>
              <a:t>works produced by human creative skill and imagination</a:t>
            </a:r>
          </a:p>
          <a:p>
            <a:endParaRPr lang="en-US" sz="2400" b="1" dirty="0"/>
          </a:p>
        </p:txBody>
      </p:sp>
      <p:sp>
        <p:nvSpPr>
          <p:cNvPr id="20" name="Rectangle 19"/>
          <p:cNvSpPr/>
          <p:nvPr/>
        </p:nvSpPr>
        <p:spPr>
          <a:xfrm>
            <a:off x="533400" y="651164"/>
            <a:ext cx="3200400" cy="5078313"/>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ART</a:t>
            </a:r>
          </a:p>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What is the </a:t>
            </a:r>
          </a:p>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definition</a:t>
            </a: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 art?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angle 1"/>
          <p:cNvSpPr/>
          <p:nvPr/>
        </p:nvSpPr>
        <p:spPr>
          <a:xfrm>
            <a:off x="-1649454" y="5891895"/>
            <a:ext cx="7566108" cy="954107"/>
          </a:xfrm>
          <a:prstGeom prst="rect">
            <a:avLst/>
          </a:prstGeom>
          <a:noFill/>
        </p:spPr>
        <p:txBody>
          <a:bodyPr wrap="square" lIns="91440" tIns="45720" rIns="91440" bIns="45720">
            <a:spAutoFit/>
          </a:bodyPr>
          <a:lstStyle/>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Mrs. </a:t>
            </a:r>
            <a:r>
              <a:rPr lang="en-US" sz="28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Sordyl</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Fundamentals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Art Class</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3175232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
            <a:ext cx="6934200" cy="4614395"/>
          </a:xfrm>
          <a:prstGeom prst="rect">
            <a:avLst/>
          </a:prstGeom>
        </p:spPr>
      </p:pic>
      <p:sp>
        <p:nvSpPr>
          <p:cNvPr id="3" name="Rectangle 2"/>
          <p:cNvSpPr/>
          <p:nvPr/>
        </p:nvSpPr>
        <p:spPr>
          <a:xfrm>
            <a:off x="2514600" y="4748199"/>
            <a:ext cx="4568365" cy="1938992"/>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What do we know </a:t>
            </a:r>
          </a:p>
          <a:p>
            <a:pPr algn="ctr"/>
            <a:r>
              <a:rPr lang="en-US" sz="4000"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about cultures </a:t>
            </a:r>
          </a:p>
          <a:p>
            <a:pPr algn="ctr"/>
            <a:r>
              <a:rPr lang="en-US" sz="4000" dirty="0">
                <a:ln w="18415" cmpd="sng">
                  <a:solidFill>
                    <a:srgbClr val="FFFFFF"/>
                  </a:solidFill>
                  <a:prstDash val="solid"/>
                </a:ln>
                <a:solidFill>
                  <a:srgbClr val="FFC000"/>
                </a:solidFill>
                <a:effectLst>
                  <a:outerShdw blurRad="63500" dir="3600000" algn="tl" rotWithShape="0">
                    <a:srgbClr val="000000">
                      <a:alpha val="70000"/>
                    </a:srgbClr>
                  </a:outerShdw>
                </a:effectLst>
              </a:rPr>
              <a:t>f</a:t>
            </a:r>
            <a:r>
              <a:rPr lang="en-US" sz="4000"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rom their creations?</a:t>
            </a:r>
            <a:endParaRPr lang="en-US" sz="4000" b="0" cap="none" spc="0" dirty="0">
              <a:ln w="18415" cmpd="sng">
                <a:solidFill>
                  <a:srgbClr val="FFFFFF"/>
                </a:solidFill>
                <a:prstDash val="solid"/>
              </a:ln>
              <a:solidFill>
                <a:srgbClr val="FFC0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79666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11727"/>
            <a:ext cx="4800600" cy="6409048"/>
          </a:xfrm>
          <a:prstGeom prst="rect">
            <a:avLst/>
          </a:prstGeom>
        </p:spPr>
      </p:pic>
      <p:sp>
        <p:nvSpPr>
          <p:cNvPr id="3" name="Rectangle 2"/>
          <p:cNvSpPr/>
          <p:nvPr/>
        </p:nvSpPr>
        <p:spPr>
          <a:xfrm>
            <a:off x="533400" y="300335"/>
            <a:ext cx="3179926" cy="7571303"/>
          </a:xfrm>
          <a:prstGeom prst="rect">
            <a:avLst/>
          </a:prstGeom>
          <a:noFill/>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How has artistic vision</a:t>
            </a:r>
          </a:p>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hanged the landscape of</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Earth? </a:t>
            </a:r>
          </a:p>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33085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5181600" cy="343562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438400"/>
            <a:ext cx="5397500" cy="4191000"/>
          </a:xfrm>
          <a:prstGeom prst="rect">
            <a:avLst/>
          </a:prstGeom>
        </p:spPr>
      </p:pic>
    </p:spTree>
    <p:extLst>
      <p:ext uri="{BB962C8B-B14F-4D97-AF65-F5344CB8AC3E}">
        <p14:creationId xmlns:p14="http://schemas.microsoft.com/office/powerpoint/2010/main" val="842981190"/>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26" y="990600"/>
            <a:ext cx="8817131" cy="5867400"/>
          </a:xfrm>
          <a:prstGeom prst="rect">
            <a:avLst/>
          </a:prstGeom>
        </p:spPr>
      </p:pic>
      <p:sp>
        <p:nvSpPr>
          <p:cNvPr id="3" name="Rectangle 2"/>
          <p:cNvSpPr/>
          <p:nvPr/>
        </p:nvSpPr>
        <p:spPr>
          <a:xfrm>
            <a:off x="-108080" y="217208"/>
            <a:ext cx="9415591" cy="2585323"/>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art reflect society and </a:t>
            </a:r>
          </a:p>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advances made in science</a:t>
            </a:r>
          </a:p>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a</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nd technology?</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0020174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659628" cy="6837218"/>
          </a:xfrm>
          <a:prstGeom prst="rect">
            <a:avLst/>
          </a:prstGeom>
        </p:spPr>
      </p:pic>
    </p:spTree>
    <p:extLst>
      <p:ext uri="{BB962C8B-B14F-4D97-AF65-F5344CB8AC3E}">
        <p14:creationId xmlns:p14="http://schemas.microsoft.com/office/powerpoint/2010/main" val="32371738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531500" y="381000"/>
            <a:ext cx="5922391" cy="3416320"/>
          </a:xfrm>
          <a:prstGeom prst="rect">
            <a:avLst/>
          </a:prstGeom>
          <a:noFill/>
        </p:spPr>
        <p:txBody>
          <a:bodyPr wrap="none" lIns="91440" tIns="45720" rIns="91440" bIns="45720">
            <a:spAutoFit/>
          </a:bodyPr>
          <a:lstStyle/>
          <a:p>
            <a:pPr algn="ct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a:t>
            </a: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hat will you learn</a:t>
            </a:r>
          </a:p>
          <a:p>
            <a:pPr algn="ct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a:t>
            </a: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bout in this </a:t>
            </a:r>
          </a:p>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Fundamentals </a:t>
            </a:r>
          </a:p>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of Art Class?</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3895" y="3825029"/>
            <a:ext cx="3657600" cy="2852928"/>
          </a:xfrm>
          <a:prstGeom prst="rect">
            <a:avLst/>
          </a:prstGeom>
        </p:spPr>
      </p:pic>
    </p:spTree>
    <p:extLst>
      <p:ext uri="{BB962C8B-B14F-4D97-AF65-F5344CB8AC3E}">
        <p14:creationId xmlns:p14="http://schemas.microsoft.com/office/powerpoint/2010/main" val="338967760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05000"/>
            <a:ext cx="6400800" cy="4800600"/>
          </a:xfrm>
          <a:prstGeom prst="rect">
            <a:avLst/>
          </a:prstGeom>
        </p:spPr>
      </p:pic>
      <p:sp>
        <p:nvSpPr>
          <p:cNvPr id="3" name="Rectangle 2"/>
          <p:cNvSpPr/>
          <p:nvPr/>
        </p:nvSpPr>
        <p:spPr>
          <a:xfrm>
            <a:off x="600376" y="76200"/>
            <a:ext cx="7943265" cy="2585323"/>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You will be learning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about</a:t>
            </a:r>
          </a:p>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he Elements of Art.</a:t>
            </a:r>
          </a:p>
          <a:p>
            <a:pPr algn="ctr"/>
            <a:endPar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74529049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700289"/>
            <a:ext cx="2286000" cy="5880712"/>
          </a:xfrm>
          <a:prstGeom prst="rect">
            <a:avLst/>
          </a:prstGeom>
        </p:spPr>
        <p:txBody>
          <a:bodyPr wrap="square">
            <a:spAutoFit/>
          </a:bodyPr>
          <a:lstStyle/>
          <a:p>
            <a:pPr>
              <a:lnSpc>
                <a:spcPct val="150000"/>
              </a:lnSpc>
            </a:pPr>
            <a:r>
              <a:rPr lang="en-US" sz="1200" dirty="0" smtClean="0"/>
              <a:t>The </a:t>
            </a:r>
            <a:r>
              <a:rPr lang="en-US" sz="1200" dirty="0"/>
              <a:t>principles of art generally deal with the way the elements of art are composed within the work of art. So, the principles of art typically deal with </a:t>
            </a:r>
            <a:r>
              <a:rPr lang="en-US" sz="1200" u="sng" dirty="0">
                <a:solidFill>
                  <a:srgbClr val="E67D37"/>
                </a:solidFill>
                <a:hlinkClick r:id="rId2"/>
              </a:rPr>
              <a:t>composition</a:t>
            </a:r>
            <a:r>
              <a:rPr lang="en-US" sz="1200" dirty="0"/>
              <a:t>. The principles tend to be more fluid than the elements meaning that opinions vary on what the principles really are.   I suggest that there are eight concrete principles of art, and few others that would be considered art fundamentals.  The eight principles of art are balance, proportion, unity, harmony, variety, emphasis, rhythm,  and movement.  All of these principles clearly deal with the placement of elements within artwork.</a:t>
            </a:r>
            <a:endParaRPr lang="en-US" sz="1200" dirty="0">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599" y="893618"/>
            <a:ext cx="5629275" cy="4388175"/>
          </a:xfrm>
          <a:prstGeom prst="rect">
            <a:avLst/>
          </a:prstGeom>
        </p:spPr>
      </p:pic>
      <p:sp>
        <p:nvSpPr>
          <p:cNvPr id="5" name="Rectangle 4"/>
          <p:cNvSpPr/>
          <p:nvPr/>
        </p:nvSpPr>
        <p:spPr>
          <a:xfrm>
            <a:off x="1371600" y="44026"/>
            <a:ext cx="5993950"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The Principals of Art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54129577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1629843" y="228600"/>
            <a:ext cx="5645456" cy="923330"/>
          </a:xfrm>
          <a:prstGeom prst="rect">
            <a:avLst/>
          </a:prstGeom>
          <a:solidFill>
            <a:schemeClr val="tx1"/>
          </a:solid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You will explore..</a:t>
            </a:r>
            <a:r>
              <a:rPr lang="en-US" sz="5400" b="1" spc="150" dirty="0" smtClean="0">
                <a:ln w="11430"/>
                <a:solidFill>
                  <a:srgbClr val="F8F8F8"/>
                </a:solidFill>
                <a:effectLst>
                  <a:outerShdw blurRad="25400" algn="tl" rotWithShape="0">
                    <a:srgbClr val="000000">
                      <a:alpha val="43000"/>
                    </a:srgbClr>
                  </a:outerShdw>
                </a:effectLst>
              </a:rPr>
              <a:t>.</a:t>
            </a:r>
            <a:endParaRPr lang="en-US" sz="5400" b="1" cap="none" spc="150" dirty="0">
              <a:ln w="11430"/>
              <a:solidFill>
                <a:srgbClr val="F8F8F8"/>
              </a:solidFill>
              <a:effectLst>
                <a:outerShdw blurRad="25400" algn="tl" rotWithShape="0">
                  <a:srgbClr val="000000">
                    <a:alpha val="43000"/>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14" y="3886418"/>
            <a:ext cx="3560291" cy="266678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12" y="1382679"/>
            <a:ext cx="3438419" cy="23006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286" y="4623014"/>
            <a:ext cx="2882589" cy="213157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1226356"/>
            <a:ext cx="2258288" cy="3165825"/>
          </a:xfrm>
          <a:prstGeom prst="rect">
            <a:avLst/>
          </a:prstGeom>
        </p:spPr>
      </p:pic>
      <p:sp>
        <p:nvSpPr>
          <p:cNvPr id="7" name="Rectangle 6"/>
          <p:cNvSpPr/>
          <p:nvPr/>
        </p:nvSpPr>
        <p:spPr>
          <a:xfrm>
            <a:off x="3222100" y="2258980"/>
            <a:ext cx="1216615" cy="461665"/>
          </a:xfrm>
          <a:prstGeom prst="rect">
            <a:avLst/>
          </a:prstGeom>
          <a:solidFill>
            <a:schemeClr val="tx1"/>
          </a:solidFill>
          <a:ln>
            <a:solidFill>
              <a:schemeClr val="bg2">
                <a:lumMod val="90000"/>
              </a:schemeClr>
            </a:solidFill>
          </a:ln>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Drawing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4057650" y="3683295"/>
            <a:ext cx="1600200" cy="461665"/>
          </a:xfrm>
          <a:prstGeom prst="rect">
            <a:avLst/>
          </a:prstGeom>
          <a:solidFill>
            <a:schemeClr val="tx1"/>
          </a:solidFill>
          <a:ln>
            <a:solidFill>
              <a:schemeClr val="bg2">
                <a:lumMod val="90000"/>
              </a:schemeClr>
            </a:solidFill>
          </a:ln>
        </p:spPr>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Art History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5773882" y="4392181"/>
            <a:ext cx="1691810" cy="461665"/>
          </a:xfrm>
          <a:prstGeom prst="rect">
            <a:avLst/>
          </a:prstGeom>
          <a:solidFill>
            <a:schemeClr val="tx1"/>
          </a:solidFill>
          <a:ln>
            <a:solidFill>
              <a:schemeClr val="bg2">
                <a:lumMod val="90000"/>
              </a:schemeClr>
            </a:solidFill>
          </a:ln>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Printmaking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949515" y="3930516"/>
            <a:ext cx="1316515" cy="461665"/>
          </a:xfrm>
          <a:prstGeom prst="rect">
            <a:avLst/>
          </a:prstGeom>
          <a:solidFill>
            <a:schemeClr val="tx1"/>
          </a:solidFill>
          <a:ln>
            <a:solidFill>
              <a:schemeClr val="bg2">
                <a:lumMod val="90000"/>
              </a:schemeClr>
            </a:solidFill>
          </a:ln>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Ceramics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5105400" y="2489812"/>
            <a:ext cx="1600200" cy="461665"/>
          </a:xfrm>
          <a:prstGeom prst="rect">
            <a:avLst/>
          </a:prstGeom>
          <a:solidFill>
            <a:schemeClr val="tx1"/>
          </a:solidFill>
          <a:ln>
            <a:solidFill>
              <a:schemeClr val="bg2">
                <a:lumMod val="90000"/>
              </a:schemeClr>
            </a:solidFill>
          </a:ln>
        </p:spPr>
        <p:txBody>
          <a:bodyPr wrap="squar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Painting</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400" y="4213607"/>
            <a:ext cx="1790700" cy="2552700"/>
          </a:xfrm>
          <a:prstGeom prst="rect">
            <a:avLst/>
          </a:prstGeom>
        </p:spPr>
      </p:pic>
    </p:spTree>
    <p:extLst>
      <p:ext uri="{BB962C8B-B14F-4D97-AF65-F5344CB8AC3E}">
        <p14:creationId xmlns:p14="http://schemas.microsoft.com/office/powerpoint/2010/main" val="1956500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467600" cy="2031325"/>
          </a:xfrm>
          <a:prstGeom prst="rect">
            <a:avLst/>
          </a:prstGeom>
        </p:spPr>
        <p:txBody>
          <a:bodyPr wrap="square">
            <a:spAutoFit/>
          </a:bodyPr>
          <a:lstStyle/>
          <a:p>
            <a:r>
              <a:rPr lang="en-US" dirty="0"/>
              <a:t>The arts </a:t>
            </a:r>
            <a:r>
              <a:rPr lang="en-US" dirty="0" smtClean="0"/>
              <a:t>teaches </a:t>
            </a:r>
            <a:r>
              <a:rPr lang="en-US" dirty="0"/>
              <a:t>to make good judgments about qualitative relationships</a:t>
            </a:r>
            <a:r>
              <a:rPr lang="en-US" dirty="0" smtClean="0"/>
              <a:t>. Unlike </a:t>
            </a:r>
            <a:r>
              <a:rPr lang="en-US" dirty="0"/>
              <a:t>much of the curriculum in which correct answers and rules prevail, in the arts, </a:t>
            </a:r>
            <a:r>
              <a:rPr lang="en-US" dirty="0" smtClean="0"/>
              <a:t>it is </a:t>
            </a:r>
            <a:r>
              <a:rPr lang="en-US" dirty="0"/>
              <a:t>judgment rather than rules that prevail. </a:t>
            </a:r>
            <a:endParaRPr lang="en-US" dirty="0" smtClean="0"/>
          </a:p>
          <a:p>
            <a:r>
              <a:rPr lang="en-US" dirty="0" smtClean="0"/>
              <a:t>See </a:t>
            </a:r>
            <a:r>
              <a:rPr lang="en-US" dirty="0"/>
              <a:t>more at: </a:t>
            </a:r>
            <a:endParaRPr lang="en-US" dirty="0" smtClean="0"/>
          </a:p>
          <a:p>
            <a:r>
              <a:rPr lang="en-US" dirty="0" smtClean="0">
                <a:hlinkClick r:id="rId2"/>
              </a:rPr>
              <a:t>http</a:t>
            </a:r>
            <a:r>
              <a:rPr lang="en-US" dirty="0">
                <a:hlinkClick r:id="rId2"/>
              </a:rPr>
              <a:t>://</a:t>
            </a:r>
            <a:r>
              <a:rPr lang="en-US" dirty="0" smtClean="0">
                <a:hlinkClick r:id="rId2"/>
              </a:rPr>
              <a:t>www.arteducators.org/advocacy/10-lessons-the-arts-teach#sthash.QClyXKrU.dpuf</a:t>
            </a:r>
            <a:endParaRPr lang="en-US" dirty="0" smtClean="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322270"/>
            <a:ext cx="5638800" cy="4006516"/>
          </a:xfrm>
          <a:prstGeom prst="rect">
            <a:avLst/>
          </a:prstGeom>
        </p:spPr>
      </p:pic>
    </p:spTree>
    <p:extLst>
      <p:ext uri="{BB962C8B-B14F-4D97-AF65-F5344CB8AC3E}">
        <p14:creationId xmlns:p14="http://schemas.microsoft.com/office/powerpoint/2010/main" val="20255404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AutoShape 2" descr="data:image/jpeg;base64,/9j/4AAQSkZJRgABAQAAAQABAAD/2wCEAAkGBxQTEhUUExQUFRUXGRgbGBgYGB0YHRwbHBsgHRwbHBwYHSggIB0lIBweITEhJSktLi4vHh8zODMsNyguLisBCgoKDg0OGxAQGzIkICQyLC84NzMxLCwwMjgwLDIsNC04MC8sLy8sNDA0Ky8yNDIwLC8wLywwLCwtLDQsLCwvL//AABEIAQoAvQMBEQACEQEDEQH/xAAcAAADAAMBAQEAAAAAAAAAAAAEBQYCAwcBAAj/xABFEAACAgAFAQYDBQUHAwQABwABAgMRAAQSITEFBhMiQVFhMnGBFCNCkaEHUoKxwSQzYnLR4fCSovEVQ1OyFiVjo7PC0v/EABsBAQACAwEBAAAAAAAAAAAAAAAEBQIDBgEH/8QAPBEAAQMDAQUGBQMDBAIDAQEAAQACEQMEITEFEkFRYRNxgZGh8CKxwdHhBhQyI0LxFVJigqLCJHKSQzP/2gAMAwEAAhEDEQA/AAuq9ZlSXwODQUU1EEkXfrvYHPkcdDWc8P3aZEzEe8rrLe1puolzlvl6mO8ManU7kUa4F7nmvM8+e3tjPal8yxtjUcfiAwPTyUGp/Tpl5GAn+ZgyyZBihYzBoiZgLZZW3AJNUqglSp4Bqt8cnZ3larcMc55JzP8Atju4Y8JVXeV6vZuqNEkcunvPRCwdISWRIA88+ZMSyymSVokhVxsNMY+Ik/DttuSMbXvu35e8jXQ6x3RHqpn7w7vwANHKAfmqrpOV7jJBe7GY9kcN3ysRbhnIBJG9E+VA1WIzqdzVqdqNYzPvuUd1Ul2TlRcmYePNLCkcrO5t4bB0eHUAGuu8KgyHfe/Mk1Ktb99r8DzLROI0E8NOcR+FPbRe6K2+AzqDJ6iNBPMZ4aI6HOxksJMuZNSbJKGjKkX6irN7kbigReNO0rZ+0qzf29UBwyWmQfPIPdpqtpYazdyk8SNeR66LZnusQkxJHFFCVttPhDEURpAXcr5n3UbYy2Rse5tKzn1qoMiIBJnqZjTuW21s30X/ANV2TplJct1Au4Jj0ak71DYOpDsLG1NxY32I3xftfv8ADr4KxoVu0+DuQ79qIUJUq7bgEgeEfM88+grGTiY3miQNei11buiyq2m50E6de5bukS99PQIrTZN7keoHmN6vj+WLYOaygMyTmFzP6ivabawAOBjHPVNuiqNDPOktUwEsb+MMjkOVO2iMUqV8JJHqxxSXH84nJR1NoLeyiCNOB4jx1PuF0TL9FiUQqFsQ6il7+JhRY3+Lc/8AUfpXucSSSoJrPLnHmvs12fyz2WgiO9nwjc+pA8/fHgcdAV4a1VrcOKkO3/TIIYVkWMKGkRXFtoCbknuQwRjtQBFb2cS7cOed0H33/lYUKrqxLXO4GNJnlvHTzQ3ZyTUZZkUpDIw7pNh4RyaHkSdvb2AxOc0CGcR79PwqPaktFOk4y5sz4nSen3QPbLqGdidBlTIUeM7RxiQ6lO5HhJ4ZcVl1Uexw3Vb7BtNn1aVT92Yc3STAMj1ghdFynwixufLB5zhU1H+ORkoKa48w0i3RSLvFvYgsy6q8mA8/MLXpXP7ZrFpp0+Dt70A+/uFe2jD2UkJJ+0zpKzRxkyIhHeAAgszFgNkVeTtZ4A5Jq8VtB+6S46c+Xv14K52feCzL3Fs7wjl4qT6r1fNz51Y3QBmKxQwuupQjqdct8WtDV6gkcb4uKdnZVrA1KdQy0ySMGQcNjWDwPMA8IWDWsc2Qc6++P38o6M8MEcAygZVqLwIGpiqDYgDcg6Texum2O+K5pdUJecydVjJ3t5Q/7P4amLFSgUs3qDpBFMQQoUE6loEAg6SBtjfcEgAKTWndyrjs52i+16yigKumjrBJJLA2K2rTXzscg49O80BRalLcjK5F1jq475IG0CyAbPw0eNgdyf5c4+jOuKVKo1ggk+nLx5Kza5rRI1ReWzzZdc39yzM5Tu2EetCI23if0BAr5WdqxyW1rO6detqtyDjnwj85x6r181QM6TPrw8lQdkusTu8ba4BA6zNJCojj7pkPhRQdLF/gJ17Uw+eIj6jbZzqIZ8QIzz5nkOP1zpWuhiy6hkIc0p6is+ayj7RSfZ2DGXcBVXu9Wom1AKk3ttteJDL1u9uPAjqNFqeI9z9FQRdfyeVykBBbRoCQx0TI2jw1XrYqztdb7jD9wHN/pmfrPv7pQovunb1PTWdAB1n/ACpputfaWGbgWCFgpXWSry7fhc6SE9KO/uQcWTNnsqN+Ns+Mf5ha3C4qjdZUDWzqRJPqAPMnnBWGY7RpK6NPmMopUUoWQcsKJNn5/nt76LPZdalXFSs8HdBAjrzn8q1oNp0nbxeD4gfVLGzcAmnEwilgm0nvFp1SlC6X02VXaw/AJO4xPe1ku3xIMZ+nRSXvbqctPHWO9Ie1nUdMyJlzSRxrGhVr1qVQ7PuSKYb+xJu8RatctqbjMADWJxk+WM96xfX7Fm80zOAJAnTAPPOO7MpBFLcL7WwBFMLIsmiANlo7X6X6Y1hjXbgAcMbxcCYMaA9P88VWPuq3aOcXNJncDXAbwmJI6/44BdA7GrdGq0hvLkub8/8ACqn3sY92XbVWF9WpxDQO4DVVn6ovqbw2jTzDnE98kfdPOpZKNFN5kwJqVyryfdlgbsoxANtRrzI+dz3tDjvHVV9pta4Ia0UwXDAOZQHTc9mJC8keY7/vRGsrJIiyCl1Um4AAMjbWKII9RjzsqZiBopFTajadMtrs3HCd3BidM8eHsIrp3VM3oeJMx3wKLqSSQrIhYkHTKiltq9NrFFcYmg0kECPfkoh2qWkPrMxOoH/qSAfMILquXnlgCTSoVi1nUe8ZlKllNEkmTa61UfyxtosLBIjPgpIvaLqu9TacxjAmYPgssp1Inpgky7UI/AGkUjUAxXw8CySBfFgjGNWqWkubBjvWNC2p3G0xSrgkOnQ6Yme4R5ZR/YaV5IJ8vLSJGjLqYlXUMDuykDTQvcmxXGK+lVcaQn+Qx+VY/qCyosum16JkVM40xgwZ58I4qvyWalK0ERyNiS+jcchgEam+Wx5Gx2oam2m0S5ldp3hyGvmce/GDSsmESx2Eq69M1fZ45P7RMyl3FHRGDyFNgA1oVTySzb0xxzj9oVLit+5qj4W4A4EnhPjJP3CtA4U2AQuddpop8nnXmad3NUrOdd7jVGTsoHJo1txRG3Z7MdabQsXWz2AOGHAdNHjj84ODhSbdtOqCwxPH7yfqfRXf7Py+bC5yZCgAIhB8yRTSi9+CVB9C3qMUf+nssqjqQfvTqfp8itO6GD4TMpR1G/8A1hYw0rfexttYG/jJbezpUsoKgALpsmvDNAijhSQP6Upb16SbvH0QyIDmCHhVgpIYA6WogEMVcgfiBPHJ1ho0ngtrJ3QJ4fdMunhMo8yZmSfUXIUQhwoVSa5Yit/WwbvyJ9aAV64ueAWNnyS+HKtH8UCuzLW6BiAfIt5b8jz/AFEqlsi8a5wIBB4k+vfzXF/6Pf77mggtJmSeM6855oLo7kowUkhAbBFC2ulG9mqI3A4x2dlWY5nZzJbAnnhdXa16dU7jDO7GeeERH1KFFi76NWdpAAAgawEo7sPcHnGiu1gInj9lv7J5/jy+kptnOmZcPKxJjXWS9SaFA0Cz/h5JJscnEYWlNwLnKvdbU3HtDr3kT3wYKkeo9XELI2Ri0q4dEnYGUsLo92JGvYihZ3s7cEwX3Ntbv7No/iAT0HvrHkpD991sXsOAY5D3r5JNn9U2vvjmZTHsmt00rSD8KmhuTwOK87xrrbSZvt7OrDSBjd1zHMAKLauFWgTVbvOBOQ6AI6RP3TDp/Y6aZjHHHB4UUkFhwxPnoO+38saqf6hs9nNm53qm90GI149VM2vZvqPZ2TG0wBwJM9TgZ8+9J87H3QjHcRIyO6l0dgzEahepVBrb1xMoXDNoPFO3/pk/FOuNYjxVJYP3bx7SS6AcHA7wQZQE8Myw9+ygxM7DUvKmyp10Bs1Vq9he/OuvvU3mmHfFkGMdO7OqvHUndiHVGyyZHEggxJ07p7u5bI5iyhVAuxsPOze7e7Dy/e9jjKmBNTdlu/AiMYESOWT5ZErVTpVO0pNeA7s5cDOcmRPMGPPBVy/XO4UQR0HUUzeagbKBfLkevA332xYbTu2W5FNmsDw98lp2f+mzdXbnVjFMHPMnl+UP1fKRAKHIcWDIqG23FHVI1hmO29tW98Y5y7eZBJXdW1nTbSNOlT3RkCRg+GvfMT3Fedl+hd4JGV+68f3fjCFQBtUm1ny8rx5QeZ3mEg+/NRbikyiw07poe09NBAHgnH7Np41bM6mGt/vGb1AZ9T/9wsDbivPFvQuhVwT8TV89/UmyjbinUpiWOJA6ch6a8fBBZbtEI0ZM2WTvTIVYK1aXctdgtRAb1Nbb4tXVqdHdDzBUZtk85oCd2J46Y+ir+j9T6ZDHDGjQmMszjSwKoyLq1Pv4Txz574q6rg4wD3fNKFpcVC+u8H4Rnhrj1lSXaDtCM9moVjUxwSSRoWI0tIokWy3noHIU/M1wNdZjuyD9ASB34Jnux4zy1tbC0DG1RUO89rSd3g2YA/7GfADKuut9QD5RJIrikmkMSOLDqis2prXe9CNQOwZlvHL1m06FZ7qw3t2THOeHjOTykrTZvY6kHNPw/Phjv+S5jLqyL99LLMc2W2LDUjIPNmJ1MGHAB249DjpqdCx2pa9lQ3W044fya7u4fUaFW7W0304Oh+fv3C6H0XpBz8a5nNLphcBlhv4xzqkNfCfJPMck3WOUFm3Z9Q02HeqA/wAuXcOfM8DpGq0BjKfU+/ZR3Uu1qKdEGkAbd4w8PsEUEFtuG2XgjUMX1nsOtcN7TQH1W1tNsb1RwaPX37hTsnVm73vAZjOwoOAGkKH8IQIQqX6KKO/JJNrU2VaW7P69QD08uJ9Vva62AgzHqfL30yjYegZqY2QIlYDV3jay1aqLKNyfG25ccjY0K564q0WP/oAu5Tgfc/8A5CzNxQbG43Tn9tVWdL6NHAtC2Y7szGyT7/Uk/Mk8kkw+yjNXJKhuqFxwoLrOVlaeFkm0JspQMRqItiK4YkCvYA1juix5qBwdAU1jqYpkOGeBla830Yrl5USwxJZdOxFUVW9t9qu/M420milO7xUCnb9kx4omC6T4n6fRauz2UWTLwqyNrifvAxrxW0ijYEmhV781eI1CtTrOO7o0+sT9VJ+Ong4xHoFLda6sMxOUkMhyfeMCY1b7yRVFAlVNqNOw9r9K8qXdFtU03GIHsx0McIk8VT7TrVW0iaQ054Hmk/UeoosRj1zUs0mhdloGUnbYNZFH0BrjFHcUH1Lp9VrWkHjxOMSJj00U60fbPtafbbxcYJA06x/lZDJZoxyS/ZZxCFsyTO0Y40j4iNXkAF86GM6d1aUwGPY17tBH2EqFXa0VN22JYzlrr9/HvW7pGWzbq0i5YyhVUsEkKvRum0h7bhth6HGnalei54pOimRI0kTjBJwPypViDTLnVmmoOp098koEqS6QokJ1MSo1kjn0vE7Zh7GvvXJhkRMkZjpngt20XWT7RhtWgVZzjMZ4nB4cUflhkly7a+8XMBn5Eo/9w8/h45B+vnifWrUXU3Cm8z8RGTzMYPvmuZYbsXjQY7OWz/GYgT194WjpuVh+1RKkylGZWXe/ErA92b3GrgH12I88V1lVquG7UEHHLPvy8114bQbXb2TpEgjoZ0zz4eRTpVk77MgxhizSLqIsKLHi4PCCr8rxDvmvNd5Off2XT27S4dN4nlPIfLyQ+TEWpWm1OhuxZ2felF+gG5rENy2/zIJyTzyB0joPOEf1PMKpaONXSNxfdyDcAgHYUBTA2PQfPGLqkD4Vto0g4bjyHAg92MRx8uEIXJQPE4hgk73UmmwpDMHUFkC7mwx07egOLbZFSn+633YaBk+sdVTbQtGts2NuD/B0+Rwend1HFOc9k2l6drZUjOWIVNT0zOpAaMoVsMV3AuydO2+13e1G1HxTyQd4e58Fxoq/trzcbLg+ZgYg8QZMwtvRezEObRZEQaiASBYvf8qvyJxz+1trUbOsD2Ic0gOH9uuoMAg+KiUa20hUqW4rZYYyATGoMnPXK87RdO7qWLSjFIpBqVNmIUrdb73R2vCjtB96ylVdnUkDhkgYmdPRY7OAptvLY1Q2o/d3S4xJySZ04rzNdt41niFSiOMSnQwGoF2DbAqtbqOWYbkA4yv9lt2k15puDXYOdDjjxCmWGz6ttbijVMEacvPM96Z9a7T5fNPHAY3BmeFBrWvDIwQsNQ9yQR9MU1tsS+s6xuN4ANkmDyzHCQTqOSlhr2P3jj6qk651oSnu1IWAEBVH4wOC3+A/hX0onkBb/ZWyJ/rVh4H6+/zzt3t7crFlETEyevTnHz7ku7kSMQtKFou5okXuAt7BjzZ4FXerG3bu2qlgwU6OXuGOnCY9j62Ox7OrcuFw9xLT5n3+BzTqaaHIZZpVTYVYB8TMSFFsdybIsnHHU6lStFao7ee7j6+Hcump0DVqiizEmEjk/aI4YfcHu/PfxA+oOwryrG3eqf7la/6A6DDgTMdO/orvo+fXMQpMmrS4sXzzRB+RBGJLA4jK5ysw06jmO1BI8lwbto06ZzU7uVJBhbjTW+kVwwO9+ex9cfRKQkbpGvvzWbg4Ozoffv8ACo+ndRzmZfLsGihVbD6zQc18VAHYjajxufIHHN3e16dKuaTMxjWAfHh6qouNuUKNQ0YlwxrA8TnTu6IvtF1aPLZSdVKx5hi6qgayWJC6k/w73dDz87xYW1Sm2n2rBEyf+2nzHiMqd+9NxQFU8j10ME/nuXOM930MLB3FrMiKvAJjjMeobgAaWFmt6BPvS3dBv7nc3TgGT3kED0kZ4nC8fuXVg2qXYcRA4wBr0hdD6d2amyECZmGKPN5uRxrYoZAgKsT3egigDtq873xzz7p91ULHktpt0Gk54/bgodgylUqblV24wBOOry5rNdNkGZiVJlkDrFVa44yjXoLE/vCvUD1x7RcxlywB0NmCf9s4nhopwdbW12x9Ml7Bz5xpoPkk3ZrtiuXy8geBJaVKkSUISu5RTYsFSx3HBJ2vc9BtXYlCnXYzfMP5xjMSTIwde5WNGxrVy+5Y6BJMZ11IGCPOOWVKdY6r/axnMtEkEy7sqkyCQnZgxVQtkHciubu8Sa2w2usm0ac1GGRIBxBxk6wZ7gOS1Gh8TnE7rxEAgiftwhK8/wBU75ZnWN1DyStyvh1OW0ncHzrjFZZ0OwrUmk5bujvgAd2Y5qofsm6q1DfADcBk5EiNcITpuXaRyvdszd2xXSVtWFU1swqjXn546++7aoWBrS0gzw4ePVZf6hbUwXVdIIHQnIPoqvLZ0oI82QGE8YvzAkrQbA/e/wD6++9NtJpae1aMED1C7exrCrTEmN6PMff6RqVs6X0uIyMsrIylQ2tFJY2LpSwBBO13XHnVYomycFT3MA/qtZ8cxmBrxMTy4IeadRmAGOsqqqunfdQAN78lAs8b/IY9IazLtFEvdo0LCk6rUMATjiS7Me+eSnUGXmLvmYz3SxeLw0wTVsBbDc0a4+mIjr53/wDNq+a336ovr6kabGgMETjXOJPfwEKP7RdWkzMiDMT95o52RfFQ/cA1MBQJO4qvUYt7aqXkdqYb01j88OWq6tljQpMaAQXAQZMAu5c4B1juHFVnZXtCjHTEa0VQ44NgfLbGvadrQuaFSs1pDmgRPAA5gDxnVcldWlayuGVTWD+0cd6ARDowM+nDCw6h1HMSZhYYH8bmlBOxaixJJBoAAng/TG60p07JtIU2N3y2XEiTnhKn7M2XQvLR13dgvl5DRvENgCZxqtEnY7M5lzDNNH3i6WpY7BD6gKc0xa1N7emNF7tQWtZj6zXPJ5GI6RHXmrOtu2zG0WMAb0k9P7iTPXC3Z7soyyxDMyxkQKFIAoFVNqGYtVkniqIVvbFvs7ardoVHNZTLWjUkiZ5QO7OVQ7Y2kadE02g7zsBNpIjpMmoMKLWDe3z98dEatNjSXGAFxIpukMAyVG9bzz0iDUwJOs1+I6jxtY3Gxsju0HkK+evq/ua9Su/BOndgD5R4r7Vs21bbUaTabS7gcaHdPnxOOXUKr671iRMtEJKZZo21eXgtTYJuj3d37nY7AGptWNNZwb/bEd5/K0XN5StqjC4S0nx1x/j1S3onR5s+V7uN41OokyK+kRbafFVMT7c/ynhrd8tDgT0jVW3+sUG0u23Z4AGcjMniOAPHGF1rp8YhijiU7RoqjyuhV4linhci98uJ5kqL6/HKXh7uKOVA9nUASG4BJPwgA7MPP8j1Fy6uHM3Gy3irm2ZQdTf2jiDGEN1uBAwCkhyS7nVsq7+KvNiboHbknijs/wBLtq1U1X0we/TvjRcftl9pbHtDTDqjsZ+caeklS/aLpYjy4KxgB5YwXY+NiWG+4s37kfKsVdXbNk8utLUSQDnhjl7hV9rRuQDWrOiGmGjQeAwEq6f0zXnGqMERKZG8BZaIVRqK8b6jZ2xpqbQbQt6dQt3icEE6wInjP5Umi2pcWu60kdRrrP2VVkJ5MiTNlwEUWzw391IoHi0+SsBuGFeVgg41VG2e02F9vhw1GhH3Hp4qFTqXFCo1lb4muMA65Pr7ws9Ty/8A5jGrO8cqvPqUpJCuonu6bmPuXK2v7t1ycSKFnRFMUi3UQeR4k/buicq8ZTZvmo92MQOB4ROgIOTn5JT150zGYMsEIjTu+8dRekEXrcWAN9gDQvba2OJ9tsbttnvD3TUBDWzqAMhvcc+wuk2TeutXsDzLZ+ePMemiDGUkfUIIu9W1YsE1Mtf4h8N81/PGeyLtgs329Z27EtGv93TofJWm1Ke7dsrtzMGB0+4SfqUGibQtx99pDLIDYY7XVLWrf/fnFFbbzW9oWmafkcaT8lp2rUZT3xTeCK0yIODwMTidCeYlO5ukydPzKDVHKWR/JhQ1L5X51/PEqh+qf3gFXs4jETzg/RcFtiwZSphjnakHylPuwyiaF43QUssqkVtpJ1EUfLxcHFlc1C+3FQaOaPmR9F1mxK4/ZAA9PRbu1vS8pBG5jzLI50qqKynSbo+JlJAAskXe1CrxzVKlWd8baZI5wY9FKo7Vc+qLc1d3npI8/r4ZU70rp4lIZEILm1F2y0Ntz58sb9TiBXqOL90f5VzUs7e4tXC4b8LufAcO45nnJymb9YllhMCtEEjDm3bQHrfwjcswG3t640togESTHL7/AEXzK92HV2fdsaZdTDvhxqZHwk8+H4QHRjry7xRQAEnchRalas+EWdr5JG/lzjbWqFp+N08V2O0NvWGzKu7TYe0AMtA79TPPiJ8kDFl1ys3etKguQLoIGptWzEEeS0po8Wd7O91suq2q0B4+Ey09xC5itcP2rY1a7oDicADiIOPP1J4onI5N8zm2EOYjhkTcapO7L6ibVWXxDwpyAfiHriTX3jXqObw+Hyx810FGl2Fjb28wWsBPe/Pp9Vo6lNnctm5SHAZq8KSGUKGYlVuXirG1rsR64hV6VGqAyuA6OZOPIg+h7lor0XNl9ZjnMAJ3hJDY4mfkCEFLnpczIZJ5AGB0sSq2DVDZhQ55q7J9MKnZ0ju0mQDkAEkdepnn9SthDqez33dmGuLSOEkzGh1EYxqTOYARHSmaOdI1djFJLHqH7wLKBdAAmyBdcBvI7R7qs91s5ugg4mRIBPM8vlxC1UbZl2ylWu2btZhDiC3dMb26DwkEkRxBDs5EGz9LWDOOspDQ3LL4Wr8LEL66roEf64rmVzWtwWYdhvqM/X/C30toVbSsaLnfDLnjmMGfRN+n9OfqkGXy4PdmIN38wsqi7gQgfiY0pqxpC781jO2tzSuKlT+0xHMnn0496gV6lO5pMzJ1J5dPfeq7s72QhybBleSRwNiTpXb/AAqaP1vyxYtoOJ3ioTKDGGZJKZTZkknfE7dCzlT3UM5OkyKsetG2JHkboGxxQ33G+LyrXeys1rGS06nkrwG27B731A1wzHNAdGjM0gd7Zf7xxXPlGlefl89FHnFd+rb51vai2o/yqmPDj56eJXEW5/e3j7h3DDR75D1MrH9pTouWdCFL6lJIAYkoQzIt/DGvBblmvgCjyeymto12MGnE94+fLkOuV1tGxPYue0TAny59PfNR/Znq7ZadjAhbvIh8DMnwmyfByN97xa3tnWq0WscctJ/2uweefyp1ZlnWuP6RDWlo4FokeXerXpUL5nuJSPu3ni8AAOrS2p2JVQNN0LUCxzuWxJsdk02gViSHgHpjhgk6+9FyG0rjsbw0GAcuczrBHKfyj+vTw5fqCgMI4zrklCswWSVw2vWN9QAMdbVu1DkYtre3xvDB18NF7cXVV1t2e7vjLdNDgiOfHxiVE9ezX2jMWR3aShBAOPArd2GocKShofLyxg65urao+7tfiawfFpHE6cYB1Gk966DZRpUNnGjXHxg70ZBEiDB4QIwZBgjkn3T88JYIMlli0do3esQFLSaGsckgXbaudlG1HFS+9fcXO9pvSffdhTGU3U3Q+Bw1B4HSO7PkprtFDK7zMWjMpYDxBgytGQVVCRoBoBeTfl8W8untVraLra4YQCdRBGnHMkcdMTkLXfUKhpCsGEDicEa69PFA9T6qJZVZp2I7taJcMd2Jq2s/TyxTU7c0WFjGD+R0BzEZW5lhsy7eDcPxutOXAZMyPBPOyDSSwNHG25nkkkcHfu1oKAVIPiO1jeg1b0cdRbNa6nTFU/2nHicLn9o7QpWFuaVuYDnOaO7n5RnhKH7RdQjzTRpBFpg+7QEgr4lskAA+amtx+Ha8ZXlwLSzqNDjJkdM++7K5m3YbUOLiN/WePefHWFu6hryURmNNG4kjQldVlkK+RsckajwfXHFW7e2eI19yus2Z+qbuo1tOu0OGDM7rjB10IIBidCeeq1dPyf2nJIquhJ7tqAFtJq06SSdqLEm6/LGTnmnXc2P8KRb7brX9/TtHMDGtkknMhvxEgRiYmMnrqqDLdKl6d/fkNr1aCHumII3rivQ/LejiPcsLiHARhVn6j2W2oXX9rLoneBwQT/cOYzpwxOCpaKFJs5Gs0IMckgqViQNKq5ZP3dyVO++wO9gi1sAGt3Jzy8l7sBjW0GtOcknpj8eyFl1LsnJDFJ3Tw5gOT3jBdbKik6aNFfh0sQtPYoWLvbWq0qbwHOAPKffrhXFQtL/6jpJ/wPQeaC6foK1q0gKPMGyNrs7cVsMaKm8XAxJHvRadoXO0NnWv7ekRUFben4SS3AG6MkRGhhEZeh42UsGGknz34ot5bnjGDg8S3eiMx+B9Vr2lbWF263tNmEU6wMkHeEYnJ13mkfRa8rJGkqSSMSY2VhGPPS2o7kWGpQQOP+qx5VaXUSxmhnPeIHhkjWemFY7U2ldMrF1enG6W0zmZJhxcBiBhvmJymXXoxmtUcJVnDAmXUADVnu4xy3qW82GwPlDtN6hD3gxyj1PLoOAVDf1KIcYG86ZJ4DBEevmuhdn5UiysSQghNN78lj8RP1/pi7o0wWhyUnN7MbmiKfMMecSVkteq+AcES+DtNBLMYVLAklVcrSs1Eet+VDbkjGVTaQksb7z81V3Wxdpfsf3hjcImOIaeMdfRaeyC/eKD/wDJEPoqhx+urFT+pnON+x06MJH/AJfhY7EgU5/5OSWNlmzsvfIsgWMEKw28Wi2oWSR3jNXqb8sZ7GptJL+U/Mj6L6DVO5ZtY3G9r4AY9VOZDOT5XMZfvNnythkAOpomC8G6a0JrYbp74uahpU2n/mYPQxg+evVUD61xUrdmW4pNkdRxHeAr3pU2YjmIhH2sNCJgqOKiDuyqyd4aspvyDW2+NTb1rXblXABjTWPoq/aFnTuAKtsA128QSS7M5njB10jkpzP3rllzEapLJCyohUSs70AHYqGF2oqzdk++JtarQe9jQYE92p+itdkbMr21F5qSXQOoEaecnKF6vJ9om1uncwxRxLqfTahfKmYAksdNC9vfbECs2o2n/wDFeS55c0tyBExJ+nPzVjWqCnRNJzWmYIMjHPPNCdO6jH34X7Ro0+JZnUpZ9CXAAFk1YNjnzxBfsu+ptkUoI64EcfEd2VXUr2gHktyHYidNYO9End4afycDiAvu1GWmWeZpdHi7uULGSylWKjUD+GypPmPKztc5jrdwZ+4w9s8MOH+3oeE+itrU3Trd7BBa6Ac6cZ6jUnxSfs7lptU2mMvooN4lWtJf94+3ljddWtS+bT7MQGtAz/lVltt612LVqUriSSYEdCfuFTdk86sOU7wziFpo5iDsWLJJKNAHO9jgWd64xuoVaPav3mj4S3UwInPfu/bmuY2jZ1bivTqMa5074wJy4D5x80J1TILAYDGxkZoldjrJWwFoqD5USBW1cDFdtW4bVaQBDd50cZHvhwlbdg7Mdtb9zRd8JZEYiJ4HidMmdc95HWs/HPl4UnX4Ne17XexIX8W7bn1xz1EPY49mfcytNfY207F262mYGJAkETOo9Zyl3T+nskKM0gRAUvXekBqCnbf4SHN+o+myrWa+qQGyc6a419ceC6/YtoLQ/vS2XkRkxEmfOOf3TIZaKSNW+1K7MdogNLfH4tWokkVvtR3xssmPfeU6Rp4JEk6c+HT7KbtvbFSlY1TAZiOBJnH15I/LdVgyzMJJFRaHmTRHkFUnzs7Dk+2N23rN9xcTQbPDH1+XcBC+b7J7R7Zjjrz99/VGRducjQHet7/dv/8A5xSH9P7R17L5K6bRc7RLsz0zI5ol8pmESU2a4B+aNR+o+oxvZXvLMbl1SJb74++it7TaVxb6zjQjUfQj58dEmz+VzMA0SqAvky7hvPYna/bY+gOLG3rW1b4qRyOB9+uRzIW+jZWt9euvd49qcgNxBAgGCDvGckTngCsOm9K71ZnC0XTTGCeWM0Siyfnp/hPri0ubd9OhSJ0cT5AY85J/wl/QcbPerOLnwASdS7BPgCA0cgOq6ZmejDL5E5XLgsQgUeRZzQ1sfnvfkB7Y93AQZVM4AtLY1RfTMgIo0jvWVFFj5nkn238vLGbW7rQBwWNNgY0NHBFGD2vGSzWwQE+2CKC6h2dfLyaQGCCUOsraBGq6xReQmwQPDpI54u96d1Cp2+8NPH5aKzbtCnXoZiQwsjO8RukQG6HJmeA1TBOoplMy6OQKZSoPnoOpQP8AMpq+LFYkbaomtSoXDdWy0jExzj3quV2JSruc5jGEiZwCc6EemnLKEzXQRm8zK0ISRUdVjAfQHUeJqJ2sAqvyB86qnY99MiiJkyTiY/E5713rLvsLdjnmPceZAS/tb2CzMMUUokLyRpppTsFst3asQDS2av8A2xYUtoClXDLps0zHvvURhpXcupEioOsT08eiF7B9rTHE+TmZ1y7MKmo/cuzWUeqOhyCORy1HHSV7ajcVBUoZjInj/wAZ58uenJUAqNt7gBwiNAdcRnw4+fNDZvrOYbqMcehlWOSMKhjDMFGkatWnfVRYkGjq5NDEVrW9nJzr4GdNJnXiugo3BeYJkHlPHPp70T2fqyyO8RfXKXKBdMbOs+gqzILrugLS2uiTZ2xzN5Qriqa1ZsDmC7d3QdJ4njA+ZWFW4pNBLj/H3+EP1jsH/ZNSFzKg1NW6MK3CitW3keDVc4sLX9R3jbgOqk9m4gZz78IXPUdo07p5a+iGtJIa5ogDln+7qTwmFJ9Py8sqiPWToDofFq0xA6vhPAWnIPnqQegx0d3SoGs5tQGSJbHfx7+7SIK6HZjqwob7XgatI46ax0k+Kx6Nn5YhmQuhzITbMW81ux/1HnGFHaBpVW0m04k6GcdOa5PbtpTdeDtHSQZkRBkrVkI2EEbNdW+g2oUhXJIXawQzHn1+WKO9bu3Dmaru9iPabYhpy0yZ8x4+nNe5OQ9+ygGlVdILWa9LY7jz+uNVYl1Fu8efd+FHt9r2Fjc1HmWsfHCcjiYk555VB1nPF4oIe60MBpDhXsmR9i2oAeY3Gx9fIQ2AD4pEDP1VjT23YOc/sq0uqaCOkYxp3/kse0GbUyugCpCEVXWyB4B5sDwAFB9dOJextkG4oGvUdukEwY6Z196rmNp7afYVhb0gH6EzzOn0UM2ekbUsJISzTVpJB87skD/urz8sdbYbNaw7zJk8eJH/AKg9BJUG6ruud2pemTwbw7+p71uyHQwfEQSebFVv7tz9Me19p2Fkd0u3ncmwfMn7qurbU3DFMAd+T5cEyj7Mg14V4/fYn9BiEf1TY73/APm+PD7qE7bL5/l/4haM32fYOqjYnixa15nbfb0O5xYUtqWl5SL6cmNWkCft4yQrWw2q6q4Nls853fP8K4ynZGRayrSNbRmXS6l4wosfEV0rf7u/l7YpAbNtf9w2jnTWJnpH17laBlZtXtBUbI5MJGf+0nyX2SyMkK5XMSRBYA8ekBaI8lsXY5BquQBscWNxVZd/0Wugtz0McAZ/yvLu8vq1NrajW7gjDZkcpBxE8AZGMroMg/PFctK1wRXgiMWgNvrgiWzS77b4IkvazNRTRMGiDwqb7wuYqbi1BQnzrf8AKsUtfaFPtBRp/ETy05/54KLaCvb1xUpOhw5AGffsqTzEhaSF8nlGZUXugHJlDAGrIGyLzTt5G6F4wuH0qzdwkgxJzkdOvVdHZWlWnTNSu7+ZJiIzA9cDGmMLpOU7HZeCTvIgyybkeI6FYitQTi62+XpjWyg5oG88kjuHWNJ785VVebRqVf6ZGFp6X15iZI8yY/DE7ldJU/dkBrBJseIbgD1xrdULmPFRmnkeUf5Wq3Y/fG6YXHutZUZgyzxsuXUhrUN42Te7S/EP0B2s0cSrO7qWoFLJnyHSffPC6W9sKVw4Nq/zaJnHsny4jOVo6XmWjRY8zKpTZVKANmAtE6VKm2h3NgmtQ4BGOgp718CWA7/MY8+vXXmeKrqY/wBOqfGQQeGonux/ngt/7PiVzN03/ueKrAsNuTuAeR9cRf1I+n+wZRDviBEjX101XPbTrGnQqkuDS4ggYBOoIjXiDpoFuzGflhz82aosseceCSuDHZVUobkBU2FcqMeuFvcbLZZHDyztAcDT2FvqWB/al4IhsDd00AzPIzHivsnOsL9QjRgyPExTTuCqEgC+L0Sbjyo4lUbj9xbUDvQ8ANM8DoD3cVa7MuGOe90TIDo+Y7z9ZUxOCGlKlkVhaKDdhfDuWFncD0xk+g59Wm9z94kkSOYEr29sqDhUqvZukBpaP+waZHr0VJ2dnMmWMDKpVJmdQVpbkC6QPmTXsAR+Lam25SNC8dzdH5Pvj3KuoVJZuN1cQPoluf65CkyoiNUY0tJ5s58TnT6d5db8Vt6bG7Pq1LcQMkz4aBYVbOlcVv6jy1umBOk9RzTbpPaFs1moBNGo7sqdjY0xhm3HH4fLbnETaWy32VI5yQft9Vns/Y25X7UP/jGvjxnp5pB13OvNIY138RZwvBJN18l5+Z9sdVYUmUrVjDhrQCZ5657vUwFF3muq1LupxOO7T1VL0Ls6qrqcotFdTSGo0vcWfxSHkKLPFUN8c/tPbdS5JpUJbTz/APZ3U9PTvwFXUqN1tGpFPDefE9APfUp8n2FT41zGYPqzdxGf8qKdf0ezvilB3MD5SfM48l11p+kRSaC4Cf8Akc+WQjdPTpaHczZU8CSNiQL9Vsg/VD9MZGqCIJnvH11HmFIuf00Cwyxru7B+iZ9J7OLLle8WRe8fdZAuvwg+SKbBAIFA8geZJNxaVDbbsDAz9ffRVv7Ojb2xtabY3mwZAJ88eHJZdqemN3MjwZ1lOUUalB+HRFegaSBqbwne+aIIoYsLK5PbNa5oIec45nXpHBbt9oYYHxZzJ/x3rCfPSZtcrCr2xEcuZvhVQDYACgzPW3oTj2kwsmoRjIHfn5fhbL0U6T3sYRMkRMwPpyE655KkdLxgq5Yl6FDBFoiZt8EQsuZVDRbfBFIdemdoVjy7M8bAUtcjclTWrcigyte1+uOU7GnSryTPEHv6Yg93QrZ2Zs7sNqtkNJnImflAOdMql/ZW7SZeWzocaksAeE3QI20nj0rnG6hQBuX7um7jx9Vb7TrdpTpP4ET4cPRfZDtPmknkXMoe7y8ErTkRkU0e4dXOzCRdwvt88SLUVHHc1yB3d/dpPHBVfd29Lsw9hyT6e+WnktvaDtlBSwsrmOaJGaQVSJKPCT7b2fbizthWpSTTdgz8jP0WFlZXD2mqyMSADMnH581HdT6OctBPJLNC/wBl1BYlPi1SgfEasKQNvXcHzvAWznvaBgvc0T3cY981cs2oKp39wjBJnpmBz+LE+HNaP2edlUzTM81sqlAf8b1fir8CivADXlwKNl+oL+pb7tla/C2M9cAnv194jnzXrQ15/lUG9vcgXFoaOQ+GTxMgaBKu03baYZh4oe7ghikkj1RxjUyqxA+LVXA+Gv8ASTsnYNm2kyvcAmcmSY0++pMwo9Sxpkl+6CecZPPVD5J52icDL5yZpZEkkk0yOWKWVKnu9jqo3Z2FVROPL21p1Hg9tSaGghrZ0Bic8ZjSNTIU65qA0RRotd1Lo+/QRjvJQnU8tPEonMbqCXTxhka3RiRpZQBySD5lfbGnZbqb6zrcmSRoIzHWeI64lV9i59Co50w5vCOB48RjWEVmMrHNk4Zzb9xJctclS+qQfUEHFxuVDTdSpjcJBLehjGe7xmF1d5TZWtg8He3TJPMTJ+62dHzUP210gDrCzwsitq2KvHfxk86m8/LHM1+2qUWVbh288SCdcGYVM2gad234N1pIhSfWsqseYkVVITUdP89v6D5Y6fZ9WaDXVOWvcVpEGqW8VRTZJcnAkhfVKwcsA16QyMqpsa/EfqTjn694+/uiI+DAHcHSfNZsp7UpVKhcwtowRmNYIB56nTTjzQvZDLimle65YgWeeBe2tm4B2vxHZGxN2zcHdFu3x69/TifADJCrm2b72u2gwfCNft+eAnmnL5iXMyBIlA0A0AfBEpO/iO9sd2fdnNngbUTtykzeqHHqfD5DRox39waltsmkABLjy+nJvXU8Fqz/AEt0AIkDksFsxkDe68RkJ5oXVb4tKGzrh7N99MsbE6ieekY81UWv6yNW6bQpMaS4gceJA/lxiZ4o/s9FI+ZhyroYiWHfKzAEoaOlQG8Rre/ICz54mMtadGgKrfiJnMaQYjOikX99WrV98w1jQPhBEl2cmIkCMAYPHkun9U6rluntCi5YmTu6FAkxxlrKl1VjWoE+nhu9sZU6DazJc4ATGeJ98VTValZxJawvOpiMeZHgAkvbPPPmRFFEYmSVkZlPhYAltIYKxJopueDp9Nj5b2pp1XB0jdn2OXfmFMt7unSthcNy5xAbyyJk44axInjhM+idOTLx6RbOa1OeTX9P9TjfVqmpA0AwBy98SqyCXuqOMucZJ5/YDgOCaRj1xqWS1Tob4seuCIXNZ9V2Ub4IlbwhjbbnBEtMid4SkLCNpFeCcqyRnU+oqAVq9JeyD+E0N8c1eUGU2uMnePd/nkpV1RZTYX7wLnGCJk8OOkdyE/Z4xiz8/dsxUrbBuCCQaUg+Xvvz73ouLupRoMqDB+YGsz3cFItybi1PaGd2AOY4T6fdG/tB7QSZlZsl9jl8R+4YWXZkYjWEC7Iabe/h34O13ZVw24a4ERg+/wDGqxNi1lDtg/TUfTwSnoPRJ2hy8+ZjXMQFRG0KsUkVIWKjVZAYr4lK2NgBziPtavSZdBzDGZkiQeJGJgRofkt9lX/pPptOQSR3leduM7k3WcZbd57aQqWkptzTVYQ2Ta2K9sYWlG8rXTarGHdYQR16/bovKN1RbS7GvUEkFoEc/nlJ+xnaHMZSwcu0iPWpS4Sm4tWBNefl6cViw2laUNo12mkSHHpx+2PD5Y1dkXNO037lu6KQJmR/HWCJkEGYiZmIW+XNuk6T5TKLAURlK6oypFGqChabc73vsPLEt+yrmlauZVcSJnU93Mn3hc/sypSvKhtBUed8z8IaDgGcnAHXlwWvOdr+oEk1MtgbJo3A8h8RxHtdh2FWd5xJ/wDqfnP0Vxd7Nt9mt7SrSdBgS+rHcIZA4flA5rq+dzaBJHVlY2I5JAjXzek1fHuPzxZ0NlbLtHB9Nj97nLflHzSk9txDqHZj/s4nqMu4hF9kunTwSOk0J+zyCj4lYA+RIBvSdwTXoeMb7qux536cg9fwrHZ1C6tgadVstPGQYSSXJiCVtEjP3brJBRUh1DgFQavUu68+m1HEOtTpVGlwEAzvdOII8cdMc0rU3MplrnE7hDmaQcxGk479IMKniy2VmTNxyMviJnyzWAbkUOCD6Bw4I+eKmrSum7rWCd0lrgM9x8uK4/abnWW1BdNmCARyJmcjlH+Um7TSxvkEAcMwZSKFeEkbE8XZ/wDGI2zQ8XjQ4QJV+b/bN21zriju0jEmCOOCJPHGgiPNLYM5ojdRwHAG9WQoX+pAPlqeucSa7DXriP7s+Zx77lP2HuW1pUvKgzr55jxwO4FVnSHSHJoSPiEskrfvGM1Xy9B/hGJGzLNpv6tSrkUvhHIHn75rjNt3la7qBrTl5Hkfp9FN/wD4kLv99IUXUGTSn92wPhfyJK80T5Y6K7uqRpOY10k+/krK02faWb2Ppt3iNSdTg9YGYOF0HrnaCCbQcocwrO33jvaqSEVFZjqLBRVkLsdyQcU1tu0nTAPv7qbVd21J4c8tPCMcfSOkJrDmM5Mlf2IsyCNswkrudIvhNNarY76hzuDQGPWMYB8RPOPf2W/9xSY8OY09ZI+g0QnQ+gyRur5iYSd3YjRFIQXfiN7k7/8AmhiXWumv3txsF2pmfphQf7GMxDBj7nr6DgMqiWVfXfENFsjmJ549cEWvN5uhQGCJXloAW3OCJiIYxxgi491jOSSQpA87fZ4nKQhlN6NQ1M1UCFBqiTVUABvjf+1e55qCiC9rN4jeaWgkSAIJOYJGgAjVWL6LJmEDkk+zZoPlJ1IEqRq1aNWrm1AAMZ8QJvyU+hxGfbi5sS27olriwuHTd0A4yQeOZ8lg2GPAB5KyyvapxM8iff5xtUYd1qOKMHYgCt2Hi07txZHnS7P2ZXuHgMO60QSTkmRHHlpMR0K82tdUbS3+IEifCeR5c44StceRlzDyjMSF63IZljjtiWHgFA21+p8yfPFhWsm21WBmRrmT4/TRXH6euLavYU7gNlxJBH8og8tBiMnKJgyMPc/GFYqKQKSBfvx746Zjnm2wP7df+q4SuGt/UfdWHD/mtOczWXjRG1MrE/iqrAogDk3ZP5fWq2cB27XcBPyX0H9S9udnV2EtEjHAnIMeQhZ5DqkLOqk8kWpUqSt7ldQ348vb1xcbTqjsQBzH3XFfo3Z9Rl2+qSJDDGQckjkcaHXvWzo3SllmlJkXTGNKAiix3LcXWw9+BjRZAUaAfE7x8hoPfVbv1teOuLhtsHBu4AYPN2Y//PvKFzWULr4VBBkjjtvh1yOEWz7FrPGwxq2tdADsuESfKY9J8lt/SVmy1tnbRqiXGQwHlMF3njwPNYZnocmWlWKGfV3gkABIjVWjFsHVwV0VwQAfIkWDjn7a7mnv1DEECMnXSOPr9l0rLyWGWwdRGB4jI9OiRZ2Je7aCeNY2jk2kW3USADZw1kCqUjcbe2LpgpsaCTLXeHcR70WkXNO83qLgQ5kHegkDgJ17oOvBZdkbjz4iJWPvY3jQnxJ4rIo/uHxaSOLA8jhVg27Wul0Z5GW5Hfy6jTK5bb7axBBAG71xuukSDBgS7wGDpKy6vlBHFm8szG4/HH5Arsw2HJFkD5HHPFxF2yq0QHHyUzZ+27+8tGUKdMOYGkOdkkBvpwHOcKNGYbTfnbMf8xuvyo/niycwU6mOEDyj8KwpO/8AiCmNIPmQQPIA+JQ82fZ6QsdCltI9LbUT88bXRvucP7jKqWtGDGYAR/S4gH0lRq8tbVfyIBA+ePFmrno04YtCynUNuBY8wdQ2I+a48RNcl0pyTpYqeVcAhgfcc7exx6iKy3WsxAwSam4351C9iG8/nvgifRZsOSN1PNH09QRyMETGCQVWCIXPSittzgiAgkJO5wRNoY7GCKD6lDmoWjDiCdcpEZTZAAsE7k2SwqxsLpTtzipY/ZtxSqvo9pSdXfugcIBB0ECNZEnd0GFbudAnkojJwtO66YkVC0jaq2N+gPCpdADa+bOOlZZl9QsFRzmgBongAOXEk5znRVF1tFlrFQiYPcT9uirIYUijqxG43VWBtrIPjO2mwT4t+fPENhfZVIcMHHeOnd+F1Vxb2m3tn9nbfx4HTddHLUzOeczyK+zvUps3Poy0bSyVTIKCov4bY0FA4353wv6tqyg07+fcz79FzOw6t3sGvUoXLQWnOCNdAR3jWYMQdUPnen5yFgjSQhgLaNLkKDnxsQFDHyFn1NbXrstr/C1h/iMSRw9/4W6tss7TrP2jRZuEfFrguHL68OuUd0jsrJIWP2vLrKgLMkitaVsQXsISpNNpsKdsRH3jaVbtKMwDjOvhrnVTbq7u69l2dxTkVBExz5fTp0WnrnZjOwgZhpMnKkNMAkhDEPQHhK1vtW++JT9tNuaXZlpBnv0VVsO3bZ3QdRaS44iY/wAIPJdZ7p7lUxM3jS9wRXKngixi32be0qlIUicjHqqr9T2z7q8dXY0wYBBiQQI+ic9FeN779mELK2kh+7He7MpZ9S6SNiN96PoMU1y59QVHsy7e78ZmB5Du8V9Cv7dtC3pUKY+ENA04COXn35TvqXUEkjWUSrLlzAwaIxnUDfdNP+FiusD7wEEBaAokrX0aLgeyI+MGQcRzjiNOGmZPBVDAW/EA4CY05Gefp48khHTYpJnXKgrEFLSNIWUFq3KCZjJudXxc7bcnFzRodqGurumDEDPcJGMYmMfSJe7Yq7Ftyym2H1JImIxqYOpjAHE+MzvXekBIxJGG0KbAGxFcvGeVPn6GsSLqtSov7JuvHkOXj8u9NlWl9dWTq13BaZIH90HXEQBGg4jEaIJs+0zBpJlclCgLDQWG9KSBswu99jfPpB2i5r2tO5DhmRx6x77ksbEWbH07F4bv8HadSJ0McPKYhTebGgFLBIb8Jv8AD/wYw3g928NI+q21j2VM0yRIdwM/2+/FF9J6YSpcKW0UzAchDyw9xjYq1dF6F2ZVgyOseqg0LgbEEbj29a9mHsPNUTCeHQI5Ryp0OK8uN69wD9ceom3WICAs0RPdnaQclD5N61/TBEG+bV1EUoF/hOwskbEHjcfQnY8iyIXLF947JKm0bhtPNi/9/wBcET7o3UdYKP4ZF9OGH7w/0+XrgiIlhuzgiEWKjZ4wRMomsbYIons32RjzWan+2Fo+7K6sqrNQVgGXXJZJA22BsVyOMYXN/WZSp0N4EtGsAZMydNeZ8tTO69uBTazc+KdDw19feqyyT97PrhitWP3cYpAkKDwqoqhSjVWwsnEvZ14ylS3HAzzGV7tP9H16zG1jWAwJBB1PDE92mEtzwfP5pYFLCUklnYm0RT4jQ2J8gDtZHAxjtTaNFlvvMbgY04+KrG7NvtjVN6pVALoMNcSTynAwiYQ+RnaLJ5hWUll07t3dgEyOaCtKCNr1bc0DRoLdjbpzTcNgYn8dFb2VnV2naGpSZ8QP8nEgOPIYPPUYlYZfqEUZJDL92EdUc6mlmc+F2vxHTZkN1ZK8746DatKmWsp0gPDGOA6++iibFfenft7glrC4Nd/wg/FHAAnGkY75GSctuaPJB8tW43Uc1Z/2xzD5a8gSOY6L6NTpgBrGZa0CDg6YGnRP+kdfjjy4UIJQC4bWNMXiBB1uxOtSCSEUbUF1eEXd0NiOrEVnHdbA118o9Vwe173sq7mUyHEGZGgOuvTvlA5/MS56NYn09woGhUjWGNaH4XlHeceSnffG03GyrMkNbvniZ9NQFUmtculxOT74yfRL/wD0VFBCSMfL7vUVFf8A6jsoHyIxFq7cbnsqDR3yfsvTtCvSw64cI4BxH1MeiNTMyx5M5a4O60le/JqQRFtRTUQI73cEhzs3G2FMVa7/ANwykQ6AOAZMRvZzpECNRqvam3qe7uta4v8AeYyfyEPH0CaYkwrMR+8pkVT7hjSN8wcSKT7tv8nt7oP/AKgfNRXOrXHxVKRdw+Ign/yyPJY53p+cgRiwdwounXVt57+I8bfFxv5YzZWFN+9uQeYMjvggEeql3V3fXNA0KhIadcifNpyOP8VzvOIrs5jUqBvpP4fb6G8WJLa1IxqNO7klFzmta2oZ4Tz6oLLwlvCPP+pAA/PFZqpXCF1iHpDxZSOUVcJkWWh8Ub7P7bEIfocerxFdn81SaRu0LWB+9GfIf89MEVHGivI6n4ZltT/iAv8AWv54Ik3TOpFZO6e9NEV6j0+Y8vbBEXmelqFddmXSGjPPgOzD+HZh8hgiWZRGplLVLES6N6r5H8iLHpfpgi1ZjqOiQMnDguoO24vUnt5/mPTBFXZKfWoPIIsfLBF7Jl/ngiOy8BAwRQXUISiyugcZwMXlfUxYLpIcEeQ02ovY2CDimtqN3UrbpBjPdiY788VhRrf/ACGOrQ2kD4R9UT0JJSG0Huh3b3+8QF3A8hfHr5+WOso7NFMA1NMCB9/fepW2P1pSqTTtGyRJ3naYzhvE9+OhCns709zLqiLroRmLRlgxH4rIom9rx7XbRu3mjGg8JOnfoozLarZWlO8vxvOq1GyDqGwSZ5HOnDHcjMjGMrESiAONYa6bwuLBHowvnmjiNWh1kKkZGPofurmxe2125Wsy49i4b45DdAOOn8gecDkkXaLs/mMvNrdSa0vrUEpWlSpDDY6a037XW+Ils4VQC53pJxwgZ5Rw8VkbmhdbzmkAlziRIBycHy96rLKsJp5O8Yz8sgXWFkdntTpC7KdW4On2NY9p1mWr9+szPeBjnn+WmNe6VhdVHVbbs6b4a3HE/wAccNOHl3qqkySwMO8VZsyNxEdo4b3twvHsg8R5OnfFTtData6dNQ7rP9vE954/Ieh5sMbS6u9+XvuSnqecKzJLMzNRZeBQAQnwISEQFqG37oO+I1nuVf6bp3dcazOO/wDPBZOt6ly0UGkSfAefIDiieipmM8xMQCRLt3rjUR7KSALrelUeW4xfblGiA2g0b3EnMfQnnwGmVtobEtqEuunF3JoxPUnUN5DU6wFYdJ6JBFIGKGSQf+5KdbA+q3sv0x6SXZcZ9+ngpMtA3WNDRyaIH3PiSVV6uN9seLFTX7Q+0S5LKtIADI3gjB/eI5PsBZ/TzwRfnt82zLsoB0aWbzbxbE151S+4xiwFkwdVqFFo85VH2J6EZpowONWo/JLH56vL2xktq/QPRuz2mIhgCrDg+YIo4Io/qHZz7JMO73Dau79aAsx/MD4f8o9TgiA6fOaD73G4JX0F3sPLcEfI4Ivcvl7zLKfxnwG+JKJX6NVfUeuCJvl2pEU8aivyD+F1+QJBHt8sES3qcZjWKavFGSr8V4Wo2PTf8rwRT/anLBRaAkAiRD6DzF+e2x9x74In/YeYmIoeFPh/yn/e8EVVI1DBFjDO0gtRQ4wRQfazrbTSd6UIVUlRYw41MsiESH929NGt/g5OIzdpitXY2mCBkeenkVaHYho2rw8guMHoIyfRCHNyxJGJ0eHWobccit/luRsaI8xi9vdoPFMBgInUxp0UH9Nfp+wNb9xXqBzmn4W8MaHqegxxWEvXlJLFlAVO7GnYtq5sDc3sMbLBjKdDtXwJzPQae+5a/wBY1H1rllpQk7vxHlJ4coA+ZS3KSq6gFwVLDwAmzVDU22wOwCncjWdtIugvb1woGkziT9/fWFu2uw3946tQJBbTOdIDQSeuSY8uCoc524X7JlcvCX7yMRCax8QjADIN7IY8+oBHnjdToN3Q5ucdePvgotnsc3Je9xEEO3YOZOndCUpkMuZZlyxk0x+ONlVk2cEaWDrWtbZQSCCtG7vFXfPqWlRpkZxB1EGeOeR78jgsKX7q3e2nWMOPOD0njg/jSFU9LyUMJgXM2Fnde6CkOcwXZbfUCRppwzMxDHfbFWKTqpfVcf4+muPTA0UmjY7riSZPv2AFP9e6dE+ZjjkDpGsrNKAoGlDqIAU772BsOLq9gZOzqga4l5wce+Hqoz7gUKvaO68/ce9F0vKGM5dVy2juwKXTx/59b3vnF+AIwtpfv/FMyhFko6W2OPUTLLTD4fXBFyn9r0nfZuPLgmooi38cjBV/kPzOCKayHRhqQjZGdzv+7Hag8/vH9MEXQf2VxoE7w+E6QD68a2I9N2O+CJ/1bttkIG0yOzMav7yVjRFgim2H/PLBF9F1jLZgnQ8oFjYuxIYVR8ZO4J2r0wRL+uAxSCZQCreGShQs8MB5Amvkb9RgiS5TO6u7N06nT/EnB/7cEVJnWvW3lKveL7MuzD5b/rgiFacSRzKfxaZKPoygH+pwRJjIJcsUZvvEFCtjsfh+uw+uCIzsTmhrWiPRgfSq2/i0fmcEV5rGCLVfpWCLneV6FTtNNmIzFGL0Rvr+ABjqYAexIqz6gE3jsmzpHde4Q5s40PiDyzpjyW3aW1qtUmjTDgHAa8jy5zzQ3VupzRsjoxSaRQ0hoeANXdRHVfhCncDkkk8gYtbuu8Ru6f45+vHTot+yNlUrmm91YHdGAZgTxOM8vklOZSF5pczm2AdVUJEAIhIzWmzb6QmxsbjnyxE/cMqU374mBpx/PqstrbMFgGNog7pGTrpqBznl+V9lstKIe9KArdau7NMStiiw3W99rXyB4GK2jVdbsdvUvhMiSBORj1WTbulXqUKJe/4d0SXQ3+QwWgzkS2XZyJGpGvqmoSRRp4y6B1BNbh3Ukk3xoHO18Y8t6NGhQbcPOo8s6ALVZXVNtR13cDeq4A4ACJMADGvU9dU37ONogUkKpLuZO81Av4iACLDUQF2vjbFJfP7W5LjLtIjMY58eKgVK9MXLnvJeScRnu4HHgjpeormcxFmZijxxMg8KBQqo9kqCCQF3JBJ1Db0xjv1KNN1EYLp9R9fQqQ27c1264Qeuon7r7tH1PMZrMxZcmML3ulSFoLUmkUQC3Gx8VH03xns+2Y4nmR38J94nqodxVc95pTEyNFVdI7JfZn7xZG1EeIL4Eb5pvZHkScX9Gj2QgEnvS3t+xEbxPv0Thsurc8+uNykIOZGQ+w88EUBmci2Z6lOxvZofyTuz/MHBFoOWKwRPXwwSUD+/JKCP/ocET/sn0djAsakp4eRv5bfXBFQZbsNl/s6RSIwkRu8MtK/eORuWBq+RttVADYYIlnXuggOhjDnTq1yOVDMWOvVQPkSdgOGI8sETjo2U76B0bggg36cYIuWZmJocxJCxIKuGB9QPMYInE3Wi0auR4k3r/Eu7Af5lDfp7YIsoepKRt/8AEym/Vb0/oRgiBzc4imeQbDUb9Nz/AL/oMERHS3CTyKuwIYp/ECy/kQMEXS8zmgANPmAfzwRDTTMtbHfBFz/rPSVi754dSxxroYkkgCVKkI9tBG3+AYwubsW19TpN0GvecAeAAVedp1qtxTY/PX0aPMHzRcvQ5aabN/2VEjhQuxM4kf4S6KjaghGk1wN9uasK4Y9ufqrvZe0qlvUFOi3fmfhmOE+Yg+CC6ln8tCWXJDU3dgCaRzY51FAw2PhsseMb7S1phvaMM+/8qVTbeX8i6fuhn9pwTic8dOcoXK9qykEmXKGayaaVyRpO/IOqw2/xCjVbjbC/uKeaTRI4zpkdJyeUJ/o1N9w6o0wzgMZ56kADv5xrKUJnzTa0ZpSNKMGZCtuWqkIvd2NEct6bYqWhrbb4mAgYE5iRMkHoDBHLKz/0m2Y9rWkkDJBAO8BDYnnloPGDKIkqOEDxEkspfTVFhb+Kt9uBd0fc4g2rX3FYMJAbznQDj5STjgrR4p21EkCHcWjAPJo4CTDQRlH9E6RKuUkzqMjRayskQNsirt3rb7e618NNdbYx2i1tV4aGx/t7uA7+vOVyu0abnVC9plzdY48/I6chATTLQaJcuQtVLCQdWobyqeQfTyxX2FQuuBJ493BVAq79Zjp4/wDqQunSyahtscdKrVLCCp3OCImJi1AgVgikIAIuozkg0dX1oI38iPywRT2czqfZ4QRRQi9/RnFfm4wRdB7Hwqsac8AeeCKnngJG14IkXUoaB1eXJwRGdkUuM/P+eCKF/aP0UyMzxj7xNTKB+ID4l+oIr3rBFD5TNDu187og8eJfI/5l2+gwRMukZMPHKoJ8KEr8gBX6acEQvWbU5gHca0YflRH64Is+hbsGJ8ejYjk6T4fyqvkcEXWMnUkcVb+BD/2jBFnmck23IwRKZskcvE8MwVzMWMmngA/CFLc6Sb+lY5C7unPuHPOCTPvuVWLUDfnG9HWABjPPj3qa6/0pwsOU+1zTSuF0wEIiooUEM7qCSACCTufmaBvLa8vLz+mIjjifVG3FalWDqZAcNSAcSOpySDoAlvTekZqUtBo7tMsHRHlU+PU+pnXajqq9jQAAs+fYW8UmwADw7vTqrqhtX9s91UjeL49+/wAKY6OoIGsEFtXAum9Krnn5fXHM3/aYgczrA/kZ9I8F0dq5ho77jjjiYkCPCd6OpI1R+WyKIdbPSjxXV0SfDbGwSTwa3I2xX1K76gIY0nPHx99JUumxlMBr3ADWRzkEZzqRyyR4Lb0jpjZ/NRwKXCvWo8aVAt2A3r2vnwg80LCiz9rR3jq/A7pyfHA6/EoN5VDyS7+2J74O63wneI4fDzhdf7VTfZMh/ZxCFT7tl0gIw0lCDpBqjvQ9KuiTiqru7au0AnOMcxx/PLKoSdxqhXyL5X7MhYuoaFA+/wAWtbU7/vC19rHlZl1bOLsVmYBMxy9hUtW1LarXN0kHu9/PwVtqbFmrJZIxJo4IioTWCKK7ZIY8wHWwJPFfuUEZFfwqfrgijeqFm1UPip1sHgpqUH+OhgisuzHXUdlRGGpVVqF8Hihgi6rlH1Jq9sEUj2pDsrIo+IEYIlORlzveSPq+6YLoU0AlKAaIHmbO/rgiMyuSzSmNp27wqxOv1DcLsOBdb+gwRKe2PYQOry5UBX3Zox+I82v+K9/f+RFD5J3hdr4aFqPkwPFehDAqR5FR7YInOfy6ypmBYsrEfzjF/ld/QYIpnoExhdQ1Bl25uiB5j5nf2Ptgi7b2RSoIwd6UDY3xtt+WCIzqUh1bcYIpGbrboIkhjMron3h069ixuwx2Xc8eIm62U45mys33IJaJxxE+HTvXMW9er2TeyIaGzJOhJzu+X5Iwp/r/AGghzRiny9LmIKOgGrC7UAaZdSlkNjaxzWJNi6pYVQXAgTnkpNaq9tRrqrC2RB5HkQfeOKSdp+oSygywSSdxK6oi7gkIvkL8yWseo+WL921Gm5exxxE4MR48M/RdJa29FrGAj42jeJxBBcRx5AA9xKU5To04KCNTrbVasyi2XxWpvbwsmx82UDnGFW4pVaW+0fDxnInmOPecY1wplG7Nq7fa6QeWseUQc4yOI5o/s90HM5wsYYRSSFGcugUN52Q1sBY3W+cZ/wBGg0vNGSJOXEjygT5rbU2iXjeFUsBx8LGgn/tJjvVlmcuvS8pH3MiS5jMyjWwNKY4Wt402J0WBGTydV7UAKx9x+8q71Q47tOAgeoCwo29S6Io0AMScnzJPEnieKbZfoUs8UXfZlzESZni0i+8kOthr/ctmABBIBq8SqdpbUzvNbnQHp3c1U1Gl5G8cDh1TWbJjhgCLB333BsH5ggH6Y3rJFxxGtsEWBFHjBEQIrwRR/wC0jLMct3gO8ZB+hI/qF/XBEk7N9FXMxNO50QhNBu/EVcldJBFAAC/Mm8ESs5VgzZnIwIgThmJAZFPifc1W1D239gRdB6L2zjiWJMyGikkAOkeILqFgMeRe+1XsfTBFT5hkZAwIbzBwRTUvbXKKCgOpbILBlAsfug/EPfjBE06V2xysyiP4eACSCPa6O2CJuzAbCt8EU32t6BHPE/hAe9Smq8VC/o1AH88EXMnzel3cE0pWJhXK6ArH8/5YIh2yv3yNVh6G/JNEH9CPyGCLrnZ20yqD01C/kxGCLCXMFjvgih+1EsuWZYEeJYp0bXIB974a7zctSgg6Vrevfcz7Kz7ACgB8MSTzjWcqmYyi6ga1NvxNMAcMnEYyZyZ19FO5BGYSwxx95lVJkc6UDIQnIaQbWFHwFW53xhtOi/4uxA56aY+uvFT6VwHNZ+4IbUcAwTLgYJGWiO7XHIzioyEUMB7gMVtSVBck2eChbgWdxvW535xwVR1SrNQ5jp84UI06jwau5IbgkafgegQ/auFB0qIaB3kcioJOCJA/jcHnx6dXvqB9Md7ssMqWzORnHjMfRTHVf67p/jr4RI9Er7DdtmyHewCESo7s0Z1BadVCtfNg6Qa24872i7Vo1C51RroBxprGPD8qRs6i+6e1jRLzmJjmfkvuzvT5c3mIo3kZgFIqzUcd6n0i9rJCgjzK+mItGowktptEc+J4T0PyzC602v8ApFuarnTVeIHIc46D5wuxiDSKGwGJC5Va40u7wRbUioYIhQ1nBF53vlgiG6jklmikibh1ZT7WKse45wRAZDId10RFf4jHZP8AiIv+ZwRJ/wBpeWMOTi7utIaMFRtajgfoMETnpSpmenalOl3DvqFXdmrJ5rYfIDBERmMlE2V7l7K92AQCRe2/BvBFCZ/oEaHSERkHGpSa/wCnBE16P0ZCApESJ5hENn+I71girYs0EAVSNI4GCJD2l6+6gRqRrkKovzY1ZryHJ+WCKe6dkYxl5iCWMs2gXzpGq2sepIwRDdoenuJSY+FdaoedXVH6nBF0XsxmlOWU3Y8X52Sf54Ih5ibNURgihO3maTMZyQ13YhBSMaQ2o8sXDAjk0PYDG19yzeeyq6C0YxM9PQfNTNmbLuH29KpbNBa9x3swWjSevHrw7sOzssMfT81IQscshOXIUnQ5IBBC7laWQ3W1A4ypu7S3c4Yn3781Au7SszadOiPi3DOBJwc/TXTSUs7Q9Zj1NGO7cuNTTCjqbwsDH+KIJbrp93vxE1XNptt6RotG91j3PH8Bb6LOze15+HdmACcayDzJ1PXoFj9rmbJSRudSSSB42IOrvRVeIk2vdg2KJFpvbY3Wt0LdkhsNHzOoHd81tpWJva7WsABiDwEZMkDSSYEeSVLlyXDsFWrNA3bEVfHphtHabLhobTEc/fgr7Yf6drWVbta7gY0j31XXf2ddMEWXEzfHPTX6R/gH1B1fxe2MaFPcYqra16bq4Lp+EYHd+fsqmeXG5Vq+jOCLzMSUMEWmKjgi3HLjywRagQLJ4HOCKT612gqCTLDxJGwRWojbTag2N+dOrzrBEy7a9GfNQJGhAOx1Hzr/AIP98EQHYVe4jOUnIWVNQ0+qk3qW+RvgiYSxyREBwZYeNQ+Nfc1z/P54IjsjlYZhaFWH6g+hB3BwRHydPjRcEUt2hz0cCl2IHOkDk+eCLnrySO5nl8JB8IvzILAfTTvgiP7PqzkIh8MIHtZZ9Tn/ALa+mCJpFIXliRtyzO5PvpOm/XZR+eCJ902RRFpsggtfzs4ItscTEWP1wRC9oOi5fMZkN3oy89DWqMlsSDp8DA+LSOR5Vtxiw/ZtFQVmkyPH3r7Kq6e0rtlm6g5n9J2usa8xwn7aKf69l4MosUIRiNauQ+oGQMG1EyKR4y2mjY8hxtjG8uGW7GsA1MmPKfr4Kd+n6FevVqXRdGN0HEtPIcIg8dZ5ypjtOkU8jmGNUysSBlK+GhYDlr5Ym/ewo8ycVjz2jiaAEDXykeuPNWVa2q0WNNU7xMyRxyfp5cUjyiu7IgLKiVQugAd2/wCrncn9MaKrt1sO9VabLs3uqgskaSRoRy8e/wDDbMHwt8j/ACxAb/ILsq89k6NYPyXcsmwCLXGla+VbYu18tWyR7wRfRscEWU5sYIhQDgiJfMBBvZY8KOT/AKD3OCIBtTvbHYb6Rx7X6+uCLnvayK82VLBVkVBvxd0P1A3wRNOzvaSZKhlVpACVvbUCDwR9fp9cEVx1voMeahWSNtEo3Vx/K8EWvpIk0COZaIFaj+L5++CILq3S3jPfQEqw5r09CPMYIpntP2yzcKi8upFVrDGvnVbfInBFDdOzU2czAfM2UFMQuy6QSa+pAwRNs1DJpRibZg0jL5AuaUe1LWCJ10PJ9zlZn3tm7ta8yBpP1tmwRb8304wPHITug1Gj6ALX9PpgizXqKpIoaysjvuN9J2I28x4q29ucEVhFEjKGXxAjleMEUT1zspMepI65qMOfvCxotHWwXRq8Vjj/AG3tn3Tan9Fhg8vr77+CiW17SpWrWVhvEcOeZUb1EvLMUdgxVtOqZnPMgTjU2kk8r5VvxisqWx3dfEk93NdS27ZTY1wpNAImBJ4TzA4HlHFYdR6bpmki0wlYyQ7qx03yV3UWQR6c+4xBrUzRO6H54/b3KsrPdvW75oBrev8Ajz5LPJQ2v3avIL/ApZfb4RzziE88Xeqtad1aURuh4xyj6Ld9jdTKsqmNkC2rbGmCkGj7NxyPPexjAFpEtMz9CttreMuQ6NJI9Pquv9l5w+Uy7NuTEl/MLR/UYummQCvnNZm5UczkSPIpuFU8Y9WtZrGMEXkrKFJYgBRZJ8hgiVS5zXsg0j1OxP8Ap/PBF9lslRsi/wDn54ItuYUUa2PywRc47fQFga5pPXzZh5cc/wAsES3pGbMzhWuOehbi/wC9QWj7fvAG/qMET3pX7Q5FNSeFrIN7Cx/L/m+CKpyXaRJfEp55U+Xy/wBcETJc93i0p3uv9sEWqbp+pW1AG+RWCKO6t2WMKs0HB5Ue/NfTBEJkcqVhUVbOb39FOiNCPd7P8I9MERnVpwrKBuIVCKPJpat3obHcn6nBFm0oJ0sboBbvkith7l7/ADwRIMxu60d0cbe4Knb3HH0wRdA+zspJXw6tzXBPrgikeoaZGmMrIGVmoSMLNWniFbC9uDW3yxR7TeHXlR1OdQNDwiYOnCckSqenasDXh7jvNAGnyzpGc68Ei6y+ZfKkpCpi0oJHCqSzRmmZpNmN7HcHgjkWbs1K1WiHx8J88f4XRWFe3rNaWSKgEQZzOPkZx1wAQt3Zbsw+bWUI3ihVGWzVyM+xJ9KR/rWKC4uxScC7+4n8/MLpdqPFGnTt/wC3BI6A6eOU0/8AXZen5fOZd56zaSQGMEu4IJRmIZgLGk7qa4bkYwbQZcuZV3fhIPIHjw98FVV92vU3qbd1uBz8T5+mqD7a9RSeeKZK1PlYTLXAdhrr5hWF/wAPvjOlQNFpYeZj374q72C1w33f2/VXnY+BlyUANg6Sa9mYsP0Ixe08NC5O8cHXD3N0Lj8061VjNRkQDYwRT/anMbxRb+JtTe4QigfmSD/DgiYdPyGrfjBE/hyu1YIguo5YKN+MEXOu2EQAYjyR/wCjD/64IlGc6d90uZi2ZWAPlsx8J/Mfy9cESfPwrOyvuBJz7OB4uPPw74ItZglhBYMAVcr50QOfkTXPnfngiruz/XUltL0TL8QPn6HBFV9P6kxNfS8ETFZEbysH+eCKRnZTnJGHEaodvNwp0/zY/n6YIlmeAkeoyaU6Qaq2BOpvzDH6jBF5DnVhi73TZ4QHzYDk+oHn8zgiT5zMgZYSnc1Jq96bY/rgiv8Ap86hdmYg1QPir5edfPBFLds+v5Y5junhctHJUrgqgZXK3q0gltq9DxviTcUKVRwLmn4Y6CTChULO4q23bOqAhskDJIz4cu7okHajtOczMkcYaNAvdul2G0ys5YEbbGOPyBG445jX9wSXNGmR6hXuwLJodSJySZHdBPoQF0H9kf8AdTn0dR+S3/NiccncUTUrsHIE+qttt5uY6D6qZ/a1nMtLOVjDfaFAWWRTSBd/CwIotvtVEeZ4Bs6NN7PidEHIHHv6eqxs6NWC0OhpHxco+/HoM8ROnsL2cVwJXX7qM0qn8Tckn/CLHzN+lGbQp7x7Ry92vedgwWdHAAz45j6nmV03JTcg4mLmkWi3gi9XY4IpntAgObS//i2+jm/5jBFXdNrSvyGCJvEMEQnW0+6Ptgi5j147Db8RHytG/P5YIgew5SfLyZZ2AcKY/wDMBsDv57A36rgiS5TJPUqsBqVwaHzo3XnYA25s+eCJf1CZjEQdrJBP+WmQ/PlTgiWupWVGDU3grnhlHPrxX1wRdH6NDIlb35735/8APXBExzUroD4iLwRJT1ARvJQ/DG5J8/iU8/8AN8EWvKfdwTyN8SRqo/zSVv8AmwwRSPUeqM0kaD+7Q6APW9i31Y4IiM2pOU06aNlSR/mBNj6YIqzoGowowPKr/wA/ngiN7ZZDMQ95nkXKyoGBZJYvGm4W1ZCCQNjTHYXRqgJlWq6hLmwdO/zUCxtqV7FKoSDnQ4PHTTTooFZ/tebjQRwRMzEARxaFJNF2aiXdgKJs/KrJxR3t059M1HAADONV1tu602QHgOLntA16xAGq6D+zVHjTOREglMy6kgVekaeCSRYAPJxhs6kytcMqkfDug+efFK1btnipU1I+p+i5V1yBo81OjNZ1Wx9SxU/1P54mXdHsn7vvSVYB4FR8HBj1LQPmQuv9hk/sENeZkP8A+439NsZ0RDAuf2m8uu6hPP5J1GDeNigo1F8xgizZSfPBEh7V5cqkc1G43ANfuSUp/XSfleCJv0ec6VHptgiooJMEX3UVJQ+lYIucdoulkxlhYIZWA4+Fgf14+uCLnckjQ5lmh+JRrHuh5qvQi78vlYwRN+n9UV8xrJ8EwIb1Vjs1+m9ke5Ppgi09ayf94uxIcBq87Rt/0JwRIM5F/aQo30lAPp/4/ngi7T0LL6tINbAD9MEWztB0kjcAYIuddsYmUqFoGSOSM361qX9QfzwRJ+v9WKxFY/hldWHyVBQ/r9MERc3Sh9mkYbFWQWPcLf8AXBFr6u1aAKqVksDgPsrD9QfqcEVd2cQCMoQAYzW/odx/PBF0TOwq6NG6hlZSGU8EHkYkOh2CoLN5kPZqFBfs16SIFzZYE/2mRFJ3OmOlu/piqNIVCW8BhTb237S5FZ+pa37/AChOeg5QxT5w1SyzB1PraDV+t422jTSxyVhWqN3GOBzGfDCV9o+xiZiRZVKq1trNfECoF/MaVrE0vDyN7hPqIWdvf7k73vIP0RPZXISQ5VIpBTIZL97dmse2+NDGbjQ1atovbUuHPZoYPmE7hGMlCR2XOCLYqC7wRe5/JLLG8bcOrKf4hV4IpDoPUGVAH+NSVf8AzKaP8sEVh07OBhgiakahWCKc61Gd1O48/wDfBFxztBlmy+YVxyhJBq7QmipHoD5ehwRDz9NIdjF8DHUBRJCn9TWwNXwD8iLGbqJ16HoCkBIN7AGm9d7r2r2wRB9GHfZ1W3qy/wAxZA/+2CLtXZZgGAwRP+00ewPlR4wRcl7fZZrhZbtXsD30mv5H88EUxkMoszsjEjwSGMHYAhhae9WR74InmSzjaUjZauQagfpt+mCJX1/wSSQkgePY8aZE4b5Fav5Xgio3zultS/jCk/PfBF0/7QMeyvN0RCHggRAwQGmd3N+rmzjVTphkxxW6rWdVILuAA8hCHmSjjYtS2KxqsEWCYIiNGCLCKWucERkbb4ItuuxgiiutQ93mX28MgDj/ADDZv6H64Ii+h9Q33wRWmVnBAwRfdUhDocEXNe0nRtQJFahxYv5gj90jYjBFHdAzShjl5Sw3IjP4o3/cbfyPB8xWCLztHku/UFaXNRg6l4Eqg7V5a/8Anngi09gslqmdtxpRALFEEXY+hHGCLrXZwEONsEVT1j4BXOCLk/bskRAj4w4K/nX9cEU9PNDIqyRMYpQQSp28VbkXyrcH3wRbczn+9KeBFlUD8VA/SiLF7EH/AEwRLO1jd7JPItWNBPuCnNjb8OCJz0pdQ8zSpYO9Egnb5isEXSGFHBF4uYrY4IskzAO2CIhkPlWCLZl4PXBF7mdhtgiAga7sVgiMjl2oHBF59qo4IlHaUnu+8AsxnV/Dw3+v0wRJMlPvY88EVp0iYkYImz7rWCKd6jlfrgi5X256PokEqkrfJG24HhP8gcES+PONmIgSQs8LXqv4hxdj8j8sEVZ2Pj/vH9WAO1GwBdged2Ppgi6F0Si91gicdZ2jNe+CLlHbO+5Y/Ij6EH+mCKQ6jEumIgkK2hj51uVYn6KD9MERWeyyKsa6RrcgBhVi7AN+gI5G/qMEQMGXDzSxX4L0sedlbe/cgnBFU9m0tXk2GtzVmvCNl/TBFZ9+fTBF6Tq8t8EWh7U4ImWUzd4Ii5sxW+CIZswTgiDkVuR+WCLw5rbbnBFujN7nBERHRsHcHy9cEUYsBhkaM+ROn3X8P6bfMHBFUdMzYA2wRUEE4IwRC51cEUt2kyAmjIYcA7euCLjMt5fMAejb714WFHj5X8/lgi6b2P8A7kEee/574Ir3oh3wRF9azBEZwRc57Uqe4ko76SR8xxgiiOuZi4lr8CsAR/mBH6PeCIqGbxxDzRXv9SP0OCJdmZyF0RAa5AzsfMXyNvUCv4vbBFZdl8tqyyEMCN+fbb+mCK57oeuCLIIQKA+uCLx4rFHnBFoSMId8ERsBVhWCLVmoivH5YIg5M6Nxgi15dbIJrBEfK2keRwRC5ebfnBEJ1yMECTzXZq/d9fof0JwRfQRWoIwRO+nZjbBEycWMESbqeW2wRcn7Y9FAmVq2JH13/wB8EVf0GMIqgDb2wRWHTpawRBdpephQqknxk1W/Ff1IGCKV6hqeNwVqw23tuBf0r88EUXkenF1jUjnSL9wy+fyX9BgizivvZDZJWQ6d+QU0nnysL+eCIbp0WiUM25aMHbf8VV8thgisuzuYCRkAbaifzJP9cEVzMNjgi9gPhwREzHYYIhMzxgi8yvlgi353ywRT8n94cERL/Bgi9VjX0wRfNwMEW5ea8qwRDZI7J7hbwRMelm3N77/0wRPoRvgiE6gNjgihO16i4tvP+hwRZ9J4+mCKkyx4+WCIWZRZNbgbHzwRKhycEUbkDsfaTb22wRD9LUd5Ht+NP/vgiMy6i49h8L//AMhwRO+ljw4Iv//Z">
            <a:hlinkClick r:id="rId2"/>
          </p:cNvPr>
          <p:cNvSpPr>
            <a:spLocks noChangeAspect="1" noChangeArrowheads="1"/>
          </p:cNvSpPr>
          <p:nvPr/>
        </p:nvSpPr>
        <p:spPr bwMode="auto">
          <a:xfrm>
            <a:off x="0" y="-1790700"/>
            <a:ext cx="26574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15315"/>
            <a:ext cx="4090419" cy="5756886"/>
          </a:xfrm>
          <a:prstGeom prst="rect">
            <a:avLst/>
          </a:prstGeom>
        </p:spPr>
      </p:pic>
      <p:sp>
        <p:nvSpPr>
          <p:cNvPr id="4" name="Rectangle 3"/>
          <p:cNvSpPr/>
          <p:nvPr/>
        </p:nvSpPr>
        <p:spPr>
          <a:xfrm>
            <a:off x="4225636" y="1799595"/>
            <a:ext cx="4838248" cy="3170099"/>
          </a:xfrm>
          <a:prstGeom prst="rect">
            <a:avLst/>
          </a:prstGeom>
          <a:noFill/>
        </p:spPr>
        <p:txBody>
          <a:bodyPr wrap="none" lIns="91440" tIns="45720" rIns="91440" bIns="45720">
            <a:spAutoFit/>
          </a:bodyPr>
          <a:lstStyle/>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 artist learns </a:t>
            </a: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a:t>
            </a: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their imagination </a:t>
            </a:r>
          </a:p>
          <a:p>
            <a:pPr algn="ctr"/>
            <a:r>
              <a:rPr lang="en-U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make</a:t>
            </a: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new creation</a:t>
            </a:r>
            <a:endParaRPr lang="en-US"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74402780"/>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498439" y="381000"/>
            <a:ext cx="6119432" cy="954107"/>
          </a:xfrm>
          <a:prstGeom prst="rect">
            <a:avLst/>
          </a:prstGeom>
          <a:noFill/>
        </p:spPr>
        <p:txBody>
          <a:bodyPr wrap="none" lIns="91440" tIns="45720" rIns="91440" bIns="4572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There are many possible careers choices </a:t>
            </a:r>
          </a:p>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f</a:t>
            </a:r>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 the intrigued artist…</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990600" y="1676400"/>
            <a:ext cx="7924800" cy="646331"/>
          </a:xfrm>
          <a:prstGeom prst="rect">
            <a:avLst/>
          </a:prstGeom>
        </p:spPr>
        <p:txBody>
          <a:bodyPr wrap="square">
            <a:spAutoFit/>
          </a:bodyPr>
          <a:lstStyle/>
          <a:p>
            <a:r>
              <a:rPr lang="en-US" dirty="0">
                <a:hlinkClick r:id="rId2"/>
              </a:rPr>
              <a:t>http://</a:t>
            </a:r>
            <a:r>
              <a:rPr lang="en-US" dirty="0" smtClean="0">
                <a:hlinkClick r:id="rId2"/>
              </a:rPr>
              <a:t>www.davisart.com/Portal/TeacherResources/ArtAdvocacy/Careers.pdf</a:t>
            </a:r>
            <a:endParaRPr lang="en-US" dirty="0" smtClean="0"/>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181" b="13637"/>
          <a:stretch/>
        </p:blipFill>
        <p:spPr>
          <a:xfrm>
            <a:off x="1677472" y="2438400"/>
            <a:ext cx="5761365" cy="4043433"/>
          </a:xfrm>
          <a:prstGeom prst="rect">
            <a:avLst/>
          </a:prstGeom>
        </p:spPr>
      </p:pic>
    </p:spTree>
    <p:extLst>
      <p:ext uri="{BB962C8B-B14F-4D97-AF65-F5344CB8AC3E}">
        <p14:creationId xmlns:p14="http://schemas.microsoft.com/office/powerpoint/2010/main" val="297010019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8153400" cy="6477000"/>
          </a:xfrm>
          <a:prstGeom prst="rect">
            <a:avLst/>
          </a:prstGeom>
        </p:spPr>
      </p:pic>
    </p:spTree>
    <p:extLst>
      <p:ext uri="{BB962C8B-B14F-4D97-AF65-F5344CB8AC3E}">
        <p14:creationId xmlns:p14="http://schemas.microsoft.com/office/powerpoint/2010/main" val="388844626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 name="Rectangle 1"/>
          <p:cNvSpPr/>
          <p:nvPr/>
        </p:nvSpPr>
        <p:spPr>
          <a:xfrm>
            <a:off x="304800" y="685800"/>
            <a:ext cx="8610600" cy="3612592"/>
          </a:xfrm>
          <a:prstGeom prst="rect">
            <a:avLst/>
          </a:prstGeom>
        </p:spPr>
        <p:txBody>
          <a:bodyPr wrap="square">
            <a:spAutoFit/>
          </a:bodyPr>
          <a:lstStyle/>
          <a:p>
            <a:pPr>
              <a:lnSpc>
                <a:spcPct val="115000"/>
              </a:lnSpc>
              <a:spcAft>
                <a:spcPts val="1000"/>
              </a:spcAft>
            </a:pPr>
            <a:r>
              <a:rPr lang="en-US" sz="2000" dirty="0">
                <a:solidFill>
                  <a:srgbClr val="444444"/>
                </a:solidFill>
                <a:latin typeface="Adobe Gothic Std B"/>
                <a:ea typeface="Calibri"/>
                <a:cs typeface="Helvetica"/>
              </a:rPr>
              <a:t>I would like to take this opportunity to welcome you to visual arts program.  This is an excellent opportunity for students to get an introduction to basic concepts for acquiring skills</a:t>
            </a:r>
            <a:r>
              <a:rPr lang="en-US" sz="2000" dirty="0">
                <a:latin typeface="Adobe Gothic Std B"/>
                <a:ea typeface="Calibri"/>
                <a:cs typeface="Times New Roman"/>
              </a:rPr>
              <a:t> in both 2-D and </a:t>
            </a:r>
            <a:r>
              <a:rPr lang="en-US" sz="2000" dirty="0" smtClean="0">
                <a:latin typeface="Adobe Gothic Std B"/>
                <a:ea typeface="Calibri"/>
                <a:cs typeface="Times New Roman"/>
              </a:rPr>
              <a:t>3-D </a:t>
            </a:r>
            <a:r>
              <a:rPr lang="en-US" sz="2000" dirty="0">
                <a:latin typeface="Adobe Gothic Std B"/>
                <a:ea typeface="Calibri"/>
                <a:cs typeface="Times New Roman"/>
              </a:rPr>
              <a:t>design. Concepts and vocabulary of Elements and Principles of Design will be </a:t>
            </a:r>
            <a:r>
              <a:rPr lang="en-US" sz="2000" dirty="0" smtClean="0">
                <a:latin typeface="Adobe Gothic Std B"/>
                <a:ea typeface="Calibri"/>
                <a:cs typeface="Times New Roman"/>
              </a:rPr>
              <a:t>introduced and </a:t>
            </a:r>
            <a:r>
              <a:rPr lang="en-US" sz="2000" dirty="0">
                <a:latin typeface="Adobe Gothic Std B"/>
                <a:ea typeface="Calibri"/>
                <a:cs typeface="Times New Roman"/>
              </a:rPr>
              <a:t>reinterpreted through student assignments and projects. </a:t>
            </a:r>
            <a:r>
              <a:rPr lang="en-US" sz="2000" dirty="0">
                <a:solidFill>
                  <a:srgbClr val="444444"/>
                </a:solidFill>
                <a:latin typeface="Adobe Gothic Std B"/>
                <a:ea typeface="Calibri"/>
                <a:cs typeface="Helvetica"/>
              </a:rPr>
              <a:t> Student will have hands-on learning</a:t>
            </a:r>
            <a:r>
              <a:rPr lang="en-US" sz="2000" dirty="0">
                <a:latin typeface="Adobe Gothic Std B"/>
                <a:ea typeface="Calibri"/>
                <a:cs typeface="Times New Roman"/>
              </a:rPr>
              <a:t> using a variety of media used in this course  including pencil, paint, watercolor, clay, and printmaking tools. </a:t>
            </a:r>
            <a:r>
              <a:rPr lang="en-US" sz="2000" dirty="0">
                <a:solidFill>
                  <a:srgbClr val="444444"/>
                </a:solidFill>
                <a:latin typeface="Adobe Gothic Std B"/>
                <a:ea typeface="Calibri"/>
                <a:cs typeface="Helvetica"/>
              </a:rPr>
              <a:t> Students will use problem solving to develop artworks. Students will critique their artwork based on the elements of art and principles of design</a:t>
            </a:r>
            <a:r>
              <a:rPr lang="en-US" sz="2000" dirty="0" smtClean="0">
                <a:solidFill>
                  <a:srgbClr val="444444"/>
                </a:solidFill>
                <a:latin typeface="Adobe Gothic Std B"/>
                <a:ea typeface="Calibri"/>
                <a:cs typeface="Helvetica"/>
              </a:rPr>
              <a:t>.</a:t>
            </a:r>
            <a:endParaRPr lang="en-US" sz="2000" dirty="0">
              <a:ea typeface="Calibri"/>
              <a:cs typeface="Times New Roman"/>
            </a:endParaRPr>
          </a:p>
        </p:txBody>
      </p:sp>
    </p:spTree>
    <p:extLst>
      <p:ext uri="{BB962C8B-B14F-4D97-AF65-F5344CB8AC3E}">
        <p14:creationId xmlns:p14="http://schemas.microsoft.com/office/powerpoint/2010/main" val="6689622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4165" y="3810000"/>
            <a:ext cx="8919835" cy="2800767"/>
          </a:xfrm>
          <a:prstGeom prst="rect">
            <a:avLst/>
          </a:prstGeom>
          <a:noFill/>
        </p:spPr>
        <p:txBody>
          <a:bodyPr wrap="square" lIns="91440" tIns="45720" rIns="91440" bIns="45720">
            <a:spAutoFit/>
          </a:bodyPr>
          <a:lstStyle/>
          <a:p>
            <a:pPr algn="ctr"/>
            <a:r>
              <a:rPr lang="en-US" sz="4400" b="1" dirty="0" smtClean="0">
                <a:ln w="18415" cmpd="sng">
                  <a:solidFill>
                    <a:srgbClr val="FFFFFF"/>
                  </a:solidFill>
                  <a:prstDash val="solid"/>
                </a:ln>
                <a:effectLst>
                  <a:outerShdw blurRad="63500" dir="3600000" algn="tl" rotWithShape="0">
                    <a:srgbClr val="000000">
                      <a:alpha val="70000"/>
                    </a:srgbClr>
                  </a:outerShdw>
                </a:effectLst>
              </a:rPr>
              <a:t>A variety of supplies are used </a:t>
            </a:r>
          </a:p>
          <a:p>
            <a:pPr algn="ctr"/>
            <a:r>
              <a:rPr lang="en-US" sz="4400" b="1" dirty="0" smtClean="0">
                <a:ln w="18415" cmpd="sng">
                  <a:solidFill>
                    <a:srgbClr val="FFFFFF"/>
                  </a:solidFill>
                  <a:prstDash val="solid"/>
                </a:ln>
                <a:effectLst>
                  <a:outerShdw blurRad="63500" dir="3600000" algn="tl" rotWithShape="0">
                    <a:srgbClr val="000000">
                      <a:alpha val="70000"/>
                    </a:srgbClr>
                  </a:outerShdw>
                </a:effectLst>
              </a:rPr>
              <a:t>by artists to convey his or her </a:t>
            </a:r>
          </a:p>
          <a:p>
            <a:pPr algn="ctr"/>
            <a:r>
              <a:rPr lang="en-US" sz="4400" b="1" dirty="0">
                <a:ln w="18415" cmpd="sng">
                  <a:solidFill>
                    <a:srgbClr val="FFFFFF"/>
                  </a:solidFill>
                  <a:prstDash val="solid"/>
                </a:ln>
                <a:effectLst>
                  <a:outerShdw blurRad="63500" dir="3600000" algn="tl" rotWithShape="0">
                    <a:srgbClr val="000000">
                      <a:alpha val="70000"/>
                    </a:srgbClr>
                  </a:outerShdw>
                </a:effectLst>
              </a:rPr>
              <a:t>v</a:t>
            </a:r>
            <a:r>
              <a:rPr lang="en-US" sz="4400" b="1" dirty="0" smtClean="0">
                <a:ln w="18415" cmpd="sng">
                  <a:solidFill>
                    <a:srgbClr val="FFFFFF"/>
                  </a:solidFill>
                  <a:prstDash val="solid"/>
                </a:ln>
                <a:effectLst>
                  <a:outerShdw blurRad="63500" dir="3600000" algn="tl" rotWithShape="0">
                    <a:srgbClr val="000000">
                      <a:alpha val="70000"/>
                    </a:srgbClr>
                  </a:outerShdw>
                </a:effectLst>
              </a:rPr>
              <a:t>isual message and personal techniques.</a:t>
            </a:r>
          </a:p>
        </p:txBody>
      </p:sp>
    </p:spTree>
    <p:extLst>
      <p:ext uri="{BB962C8B-B14F-4D97-AF65-F5344CB8AC3E}">
        <p14:creationId xmlns:p14="http://schemas.microsoft.com/office/powerpoint/2010/main" val="188357654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6000" r="-6000"/>
          </a:stretch>
        </a:blipFill>
        <a:effectLst/>
      </p:bgPr>
    </p:bg>
    <p:spTree>
      <p:nvGrpSpPr>
        <p:cNvPr id="1" name=""/>
        <p:cNvGrpSpPr/>
        <p:nvPr/>
      </p:nvGrpSpPr>
      <p:grpSpPr>
        <a:xfrm>
          <a:off x="0" y="0"/>
          <a:ext cx="0" cy="0"/>
          <a:chOff x="0" y="0"/>
          <a:chExt cx="0" cy="0"/>
        </a:xfrm>
      </p:grpSpPr>
      <p:sp>
        <p:nvSpPr>
          <p:cNvPr id="2" name="AutoShape 2" descr="data:image/jpeg;base64,/9j/4AAQSkZJRgABAQAAAQABAAD/2wCEAAkGBxQTEhUUExQVFhUXGBgaGBgYFxgYGRcYHB4YGBgYHBcYHCggGB0lHBwcITEhJSkrLi4uFx8zODMsNygtLisBCgoKDg0OGxAQGywkICQvLCwsLCwsLCwsLCwsLCwsLCwsLCwsLCwsLCwsLCwsLCwsLCwsLCwsLCwsLCwsLCwsLP/AABEIAOAA4QMBEQACEQEDEQH/xAAcAAACAwEBAQEAAAAAAAAAAAAEBQIDBgEABwj/xABBEAABAgMFBQYDBgUEAQUAAAABAhEAAyEEBRIxQSJRYXGBBhORobHBMtHwB0JScuHxFCNigrIVM5KiUyRjo8Li/8QAGwEAAQUBAQAAAAAAAAAAAAAABAECAwUGAAf/xAA4EQABBAEDAgQEBQQBBAMBAAABAAIDEQQSITEFQRMiUWFxgaGxFDKRwdEGI0Lw4SQzUvEVYnIW/9oADAMBAAIRAxEAPwD5KLSvRSq51MPGyG8Np5C4qYd58Y6ypA0BWWeYpwQohuO/c8da5wBG6+nyezy5diBJWZypSi+IjuiUlQo9Go7avGUd1hz8wU7ytP6oIsLHAgcn6L51/F2hVe9mZfjV8415e5XrcSZx2C2X2cXOufMVNnY1SkBhiUcKphIoz7QCX8RGf691R0DBHG6nH05AUUx8MUeV9MRY0I/20IQrJwkRi35c03/deXD3KDLie6onBpgqsFee0oZM5oYcHuLDfZLqJClaAMKuXjz3w2N7rG6VpNrEfaPd8uWhCpaWUoqfDQFIbQMMyPONL0LLlke5sjtkfHklsT9ZsUofZjalLExCqCXgbNy+IkEOzU3awv8AUTQ3S5ve0C7I8Tcf77r6AVnKnhGV902zar7hIDANyp6Q/wAZ/qpi4nYlWcIbrd6rg8jgrhrnlDQa3CQuJG6SzLvKgSlWBNcKUgZdR5RYDILTR3PcqpdA95triB2AQX8EEzUJmKxBaVEGmaWLZZsSekE+O58RczsR9VAMV+vzvNfFGkAA4JadnNwHFHByZmge3bFzjuiQ3SPKL+K7ZZKjgJQkpIOKgZ6MQ4rr4wkkgFgONrmCUubsNPdL+0t1TZhSJQQJYDrZgpRrRmqwy4nhBvT8uGNhMllx49kfjTS4mQyWIcHcevsvmd7SpkmetBKgQXoTrWnCNhizCWIPaUZ1BsfjOLR5XeYfA/wdkd2XmGbO7pZJxJLOauKt4P4QN1RxZEJB2UvRp24j3UNndu1hHXlYzJWU1pkd4h2JkNniDx81usWdk8QkbX8FCrGIboJO4RTmiRtFRmJo0cRsmvY0tIS4rahyr50hjQqSY7FhW3u5WK6QWYhCh/xUQPSM1INPU/n9wsljiskA+qyk21FGBs0kKBOjFTdK5RoWweJq99lfGAO1e6r/ANQMO8E+qpvAHos6ILVeFKETlvew3YtUwyrTNYSviCX2lN8OWQfy5xnuq9YZE10Ef5+PYKB2p5rsvol/TcFnnr/DJmnwSYyuENU7B/8AYfdSsaC8L41dFnM6YlDgPqcgACpR6AE9I9ElyvCaZHdlp2z6Ii93YL7ZcNkEqzy0cHNGqeXQdI84zpzPO55WZLi/zO5KPgRNAQlrljGhW7EOFWPtE8bjpISjikNbTskcU+oiWIeb9U6L8yyvb23JUES2dSkgjgCWJ8j9Z3nRYC0ufewKEy5pIyAPynlKPs8mFFqUDTGB5PTjnB3XGh+OCOyhjkGoBq+l6nkPeMf2R/e1XNnsCaUbPKtHLGHtYCQEniho1O4C8J51AfgW8i/rCljSdlK4tJ8pQt42whOSg9HpTIA5vrEsEIJu+FFPYicRzSsABDac4ZZBtRAAtpIO08vupUuYl/5UxB6F0q8Xi16a7xZHxu/yaf5CHnbpZt2XrXeRl93NTWjLauzQhXQ5czCQ44k1RO29Pj6fNRGUjS5vKf2a0BaErSxCgCOsVcrCx5a7kKxY7U0Ed1IwwJ6+f/aJdzz5Kw22Cj+4ZeOXSNb/AE/kf2nsPbf9VOIjkFkd0dwP0sfX7rPdkrMs26ThSdlTqpkli77t3WLPqz2NxH6jyNvdQRMdRBFEc+y+k39dQnSyAwUCCDx49IyXT8048tnjurTpme7GmBP5e4Xzy0vLxBQqkkEZ1y0jbMkDmhw4K3D8hrIjLyOVBK3EO5UjH+I2wgLTII4j0hGt3pUeXE+KQO5BWxuxbXZhOW2H5rJEUGRFXVNvb7KgMenNoetrOWaxzJ6mQgqbNhQCpJJ0jQyTxYrSXmr49SrmWVkQtxq0B3Bhuoqm8QJOBE6qgunKESlfoewygiVLQkABKEAdABHmE7i+Vzj3JUQ2FIPtFWzT0n70qYnxSoRPgj++wj1H3TmE6gvm/wBnaUm1JCtULbiaH0eNX1kuGKS31Cu8mxjGvUL7BJOyOUYV35lTDhSJjguPChOSCGOUK0kGwkaUrtQKQQ/IvpoDvr6QbGdRsBSsILwVnrbZRMmIf4kyl9WP/wCos4pnRxurguCrs5jpJt/dZybMwTXlqKVJLhQoQXb1EXTG64vOLBVcXFjwR2WrsfaBZmlKilSu5RtEMCrEpyyW0Iijl6ewQ6wCBqO3yR4yyG78p7ZtuWcX3hXqIqpPJJ5eyIjHiRHV3Va1YczkA/R3h4GrhIBp+VKNuGJChwpCweWQIto1t+IS2XfA+9Rw/SCn4hsgKoGUGuIK9eEwTpUxH9JLchiA8oXFDoZmv9/+FKJRJ5UvuuSr+GWRUigHAAP9cIKynNbkj9UGxr2MeRyD9k07MLaTh/CpY5bRU3nAXURc2r1AKs4ZQ8WE3JgBELI9vkBSJCiWCZqQo7gXBPlF/wBDcWve31B+icyQs0vHYhaGxXciUVFCQCsuoj7xG/61MVc+VJKAHm6U02S+b8x/391K8Z4ly1rOgPjp5wyCMySBo7lPwYDPkMjHcr5fPS5L1d36xv426WBq9GfG07dl0J4RIpA0DgLkxDhoUbEFRZEOtlLVXTYsd3d3qvEeuKnoIzedkaOq+J6V9lgsibTnavSlb2KteKzFLAYVEFgBioC6mzNTnuiPrsWjLD7JsX8Pgm9TaWTar5WV/hefjF346D1rHxZKIKSsoRcF9/uWfis8lW+Wg+KQY80y2aZngep+6jKE7SzWkzOA9aRP09tzNT4xbwF8++z2aE2gbyMI6xp+sNLsc/qrrLBOPsvrVjmBSEkZN6UjEStLXkFUrDYV4iNc5QmGHNCQJNfU8JS6hRwPWD8Vhc6hyiMdpdJsllhUVFCmSQtCylQDEA4AEv4vyo0GygMaW72CL+qjywDLXoszf1iKVKUkPSrVq4OUXeBLrYAVVy4bydTNx9klRbT3uJ6JSlJ47IPk8WJiaYdFdyh5Iz4YHcr6F2fvlHcbagnCKucwcm37oyObgyeN5BdorBnaIS15ogqN63jgwvqkuRvH7xPg4fiOPsU/KkdC5t72EqsHaQEhKjT4eR0gmTpbh5h8VDgZMjJA2TgoG9pxSnExBCm0yrx4wbDBqdvwuzcMBzn+6jYbcrZIIzB8NIZNjMBKrozofuU7sdqKHQ6QSytSxUAd8VmRGHnXR/8ASsHTMD3X33/UKV22/CuZiOeBzvIDOdxyiPIh1MaWj1UUEwEjq42Tn+LDZxX+GbR/ighZftHNC7PNGJ3cpSW+6QC2rVeLzpzSydhr4n4qSB4fEfitNcNrE6zylhQJwIxAEEpUwd2yrFRmwmGdza2s18FOAdIdWxSDtheILSklyC6gOrB94zaLromGb8Zw27LX/wBPYTmAzuHPH++6x86axEaRzqV3kZDY3BvcqwKhUSHKQhU5afspeIUBJOaTTiNo+VP+UZjq+MWyGX1H/C856vGYs54PBFhV3SjurVapQ1GNPkR/k3SJs5wyMKGY9tj/AL8k/LPi40cnyQGGJbCC0r5/GhUK6YRKvtfZ21j+Fs5JoJSK8kD5R5/mxH8TIB6n7oYv3S/tbbAZU4OKoDcaKbxpBfTID4jTXBRULCXtI9VgezVq7uekn7jnmWYeBIPSNLnRGSEtHdFZeYYYXx1v2X1TsVbcaJqT9yatvyqOIe8Y3q0Gh7CO7R9FXQnb6rQk7oq6TyqbapkvxT5kA+sPiFupKwWVmu0Ku9lJQlQdUwPX4U7TmLfBHhvLyOBt7lFY5EbtTvRF2GUMk/CHZsgCSW6RBPISbPPdCvcXOs8pJ2wkBEpcwE4gKEaZCLHpErnStZ2QUjKfqCwX+prYOym0IFX5RrRGLTCSTuvWy8yGKaPoMgzU46HrCxxje0gga/siZ9+qmWdIV8SFN/awZ/A+ERsxmslLh3REw8SNrXf47fKknTNVhURziYtFqHSA4J7bLzM2WhRDEiv5gWPiA8CshDHEBT5bvEr4IddtZLjQE+sNENmiqsQ26ijpdtKpg02Uf4g+8DOhAjPxKkzoQCAOwCHValhRYl1Ag/OHCJhaL7J7IWhoKnYr4mDMnDvMMlw43cDdOMbfEppVFrnqX3W0x2z/AGqOZ6UiWJjWatvT6IxrAyB2r5L0uauznHKmFUsnCSgqSUvUeL8s4mDo5zokbvyAe6tsLM/CENkGqM9nAbeten7orE4xAuC5B31IfxiZpHA7L0HGyI54w+M2PZDmzlSVrqyWFGGdBnx9IikeA4N7lVuXKQdgdTtm0PTk/BSlu1c9YmCsYdegauVbDkSjbgtXd2pG5eyergebRW9Vj8TGPtus516JrmHberB+B/hNJ9pP+pK3YO7/APjC/Vx0gNkIPSB8dX1pZ/R/0Pzv60g6wukIFfPhGhUSsmJY5Nr41jk2M21b3s/NWuyoR3hwlJoyA2ElIDs+QEUOQYI5y50dmx3PdCOmZFLTm6vmR9lT2mkBK0gqUvZSxUQwzAACQA1II6fla4yWRhu/a/3Wgx5dTC5oAWOM4k0pypFmd1DkSCZxsLefZVeJ7+bKUfjRiHNJ+Sj4Rmv6iguFsg7Gv1QJYG8dl9NjIJi4tLhjCtNG0oNG0tmXehKHKQ4CS+ugV7xaMkLwNJ9QnRyOdNpJ2KWJkzErKpTFL1l02k6lL0BHSCJHwuYGyCj/AOXofdHS+GAGuG/qqO18jFZJumz+vtDemP05TfiqmY6W7r5XMsamToSHING3EcGaNw2ZpUkWOZBqCnfFgMlEpKiCpQK6FxhU2Hjp5RKx4cLC50bo30UtTlD0w7OTW70juJz54aeIMAzk+KyvVV85PjMA9UfY7OkyZYOuPyW/p6wyR5EhpXsOJ40TX+l/dK75kmWuYjQGnIsoesEQPD2hyCliEc1LYWGx2ULlYlgK7qWVYlhsRQlgEtuD5nOM/NNlFjqbtZrbtaCyLkeNXA5Kd2u60khYAJw4U0zKjnyAeu8xWR5L22wnvZ+SI8IBuyzPa+XLllElIACQDMPPJPM1MW/THSSAyu78JI4RrscrIz7YpSiaD0A0EXbYw0I9rdQA9Ffdt6rkrxAJWk0Wgh0rTuI9DpEM2M2VtcHse4Klla57KO6eTbTZQEiTNKUrKT3a0qV3JLhShMf4SAAU5uAdKiRfiW26RtkXuP8AL029fdPwOoz4ZJZ32IPCItgQCUyy6BkXzoPd68YKxhIWB0nPp6Lf4DZTC103JHHpv/CCWWIghEuNOCnHJ65K/wB2VwWk+CkxBlbwuH+8Kh66/TED33+qfT5X+3PHxTLQon8pxpQ39oHjFU2TZ+OeGsA+exP1WcbJs6HsG/XYlDd5wh+koJYCL5RHlGL2iDwaFrZTRYrWsLm8bp1c1oIlgA/C55ByfX1ityYhrsjlUfUGFkwPqArb025MtWJ1FJ57JPtDIPJI5tUFoOnva+Et70s3MSUliCHrUNnFi0hwsJhIDjSPuS812acichiUnIuxBBBBbgTA+VjNyIjG/gpJGL7TcN+S7UjEiigBjQS5SfcUodfKMDmYMmM/S7jsfVDPY5p3RtotsuWHWtKR/UoD1geOCSQ01pK4MceAgRfUqcnBLTNUTme7WEgVrjUAD0eLCPEdjkulIHz/AGTXRvB1DsstaO0Hd2s2eTVUtJUo5uqhUgJOew55gbothhtmxvGk7/bt9U6SeRwtyvv3tLKWv+HnTEpKVIJeXhQtJS/xgmhcZtrEGL0+UN8aNvNjY7g36IaUOkaB7hZztmlAUiYggpWNCCHYEMRQ65botOl6w0xv5CKxZC06VkLWsq2iSeZJbgNw4cYvY+KSzNOu0MDEqhI7o6ROZEwbwPWIHstzSg3s1PafdPJCCmzSSdyv8oAc7VM4BazosZlj0g97+9j6q2/7ICpKmotFTxADdWPlDceQhpHoVU9Wx5BJbBxyhLNZtvU4mbkzekOkk8uyGxxra57hdcfEJ3Jt06yJUsKHdpLFCnKX5HLmCIim6UJmanjf1HKOdGNNuS29Z0+3S5lp7tMuVLBACA5V+I4jU+W6DMDpzcZlAk/FV7nBpoLPKsmyh5a2JfGmrp1AS2bcYPLPZNjna4kWL9E5l9mpJSVonKWliQ8pUsghqEKNd1NYcI7Q0+cY3ta3k+6SW+xhOI5Vpy3fW6GuZSMEhJpMbntOJGFRDpZt5ToeP7QOdit70LN8WHw38t49wi5sNKuJSqu+hNSi8U910r2kto3qIjmd5SFnP6jydIaO1E/RNE3phThUXCCCkbjhU3SK0Y2o6hyeT8wsh0rxn2XHYjv8Ut/1Ff4k+EWv4YKwpqzaRE5NKNjbKJkZwrQjoRRIPdM7A4bcoKEQ5IDh8FT9XYCA4cj/ANrRXddKVJxCrLc8AXIHrFJk5Za6j3Cl6RMCx3rSj9p9gSFSJooVJKVf2sR/kfKE6BMXNfGexv8AVLE1YoqfKNBSJkeDsEfcxUF4gSAPiYgEp1G1Tx3QNkAaaPdPhFWewWstV9yLMtCpHdzCUutc0lUwFzs7KgEUqw35xTx4cs7SJbG+wGwr1912kusvdQXj2uttpVhsssS0v8QDktXMv4VgrH6FCN324oF72MJA3Wcst5d5aUTLXOmAbWNadhQLFIrKD8HbyizbisjZ4bAAOw5H1UIcTwFKwXcifNYzJswBwdlQwp+4cZJHIHyiaGMUBx60h8yd0MRc2rRCuz1oMoGTty3XgSWcpClEKFGL1Nd9I4wAnUFPBPVFw3WdUXDeUMAoqxLg9hVEToNNuzd1KtNoTKBCfvKJD7KWJDccusB5mUMePxCL3AHzTBRIW1vq7Xl4ZYACSpTcGKiOcVeK4mdxPdavpT4sfbi6HzJSu+EvKlLDsQxHEOAWjsV58V7D2KLlgIyng8f7SBTaAFJYV8oJ0nlBzYYJ2FBd7TWibOSAmksV7vVSnO4bTfrFiya2AHZVWRjva8sHZeue97QiWmUmWpSDsAE7OI9CRnlDxOAFXPxXaqdsUyuo2qUkLk2dwXOHGlQ1oB8Q6b4cMtn5VCemPJ8RqXX1b7YtJmLlBEsEOwoDkAzvnpDzNewTY8EB+t25WXnzis1LnT9miIuJRrYwDsrZlimoAUtJSFOxpVq6GGGlM0vb7Iu67SVAJq4B4u1TET9t1e4HVw1rY39uSSjJiobYKvnZEZbYKnZk1H1pA8x2CwH9Q5XiHbjev1r+Urtk4iYsg606UgqJvlakw2lmO34LvewRqS7oOUNpojPoiIWf3KRUiXVuLQoFWCuz2uij1j/EolE04WDFi4BcV14ZekLIwlJmY8kzA5gBaQPjwjbF2hXLJwhKQpnDuKPXac6mApsKGWi4cKrxXxQHglFdrbZPWmWmfhUKqQQGIyBBy4UaIunxYjdToAQeDZtWUboJGXGCCfVIpdicFlMRoXD8jFqACLBRLcQusA7qtONIIGR6xG+Md1GGysGkhUrkqzwnwhBQUT2PdvS0HZztAuysFS8SRUMWVXnQxPHIBshZcN7vMFaq+7OLSZ0qWtlF1pUlNFVKlJIUWd8oeJGAoCXFlcBR3H+0nlvvKzd1LmAKlJmJUmiXoksRsgMTiMCule17tDQeK7et39EJLjSSzf8A57Ki/u06JkgSZAWkFkkkBAwgVCQC+4eMMgkyXH+41oHsSSrNmM6xZWRtMg7AAIZLc6lomkIAR+PBJqsLky7FJWMQOAjFiajZkc+HGGeMNO3KFzWmAn6LW/ZpZhimTlD4jgSd2p9h0gHqsEr8fVFy3el0Tabfotla7Ow4exPygDGPieHL77qxjltwKy9/2AiQU5mUB1SCQC3LPlC74+Y5ruHcK5xsrxvMf8r/AF5SK5rEZinIoEk18B8+kWFajQU0z9MOo7GxSYzrKEzUEtgUxG5nDhoOfEB80VjSiXFkkaLkDXD51tSZGzM5DuTUBOzSrkCg58Y58QGwPKyfROo/jYRFlAAt4cas71Q/cIlMhSSgJLIUHIYEA55HnlA2zQUTNEWv0jhG3jZRNld2sAhW6n1nDfFcACoxE2yCsBKu6WkJLDGM231gizaL6Zg+PKNQ2VXaKcTLRV2UQ24NuhTyrDrkTYmtawV/6Sq6qLByDgeP6RzxbSVmAPNSbypK3md4aS2AJzL0H5gRrziA0APdHRdTdQiLdRIoHivUn1VwRhlCZ+IqA6Fh6eUDSHXJpHZZrqTjJlmID8oAWatC6niYsGdldgaYwEX30vd5GJaaofOg5Zr1iJFtfTwjULYjmImeLFqwymiaIt9VZhZ30J/Qwt220J0+R7ceRrv8f4UbOAZyAr4SpL8iRAkl+Ea5orOxg1QRfaW3d5McZJUph+ZjEODD4cdFHYwLW7+qJsQCkAwUBtS9E6dFFNCx9bopKANBXNxQwpFilYOxInG6FrwlJyYB9YbVKL8NHGD5AQfZE2aXLUFIm1Y0P9OdN0QSueCCxVs2I55JY0EfUJvZbkkS0lkP+avrAbsmR59FmA4l+n3SC9Z4WEo0lzFhtwZJLQdCSwErOZLPByJq9bU512hMpE4qcpWNlgU4XArA8ee6aYwVWx391JgTOleGkpTKTtEB+B9IOlFDflbXRVLaKuFU6wTMCgTskbxhKXHMpJ8oz8mb4Oc1rgf5v/lZ3qTm1prcb/FNbqusSpMuWnRvElzF5HkeGwvd81FCx0bKdzVn5praJLyxvevjFXjOL8iSKuKc37JrJQJAeyVWt+8cjZIw/wCRy+tIA6k9z378gmvgrTFp2OWN5Bv7LM9n5ZM6asOBUf0kEukDiB6xo8KPzaTyAjuoQugaGFFWyW6FIoSkuht2RT0Hk0HSUBp9OFN0h7o5fFP5Tsf2Kvs63SC/L636dISMmqWD/qnAixc3WDWqzQ7G969jyj7FMKjho4rUZjxiCeIVfqndM6k+YiPUfL68lMJlATuBPvA7WjZXhcSvm9lSQA+YoeYcGJ/8lpOhfm24Q99uUpH9XsRnDHCkZ1uMeR59UMmzYDLDbKloIO9JAV7t0iR+0awwP9x3tYT62hJKTMfuyrCNADRy7ZcOcVpk5DfzUoyJNDhBQfVn+FffFlBkAAMEl6ZAAH5iA8eUiQud3oKmwC5+U5zjZd/KyNru5SJKJhDYifCmE+R8YtIshr5Swdlfuk/uFnohcAgxduqwWMNKc11OBRstQUPSJA5WomBAI+f8ohBBDcIkhHLURAxoLhXKBmTGXyZujRE9tWFnMpgbMaFUVC0LdRcg8oYBWyVpsJhdVpwliaCtN36RxG9q/wCkZ7oTpvb0WoV3XdulyskZuzanSGb2tgwzPf2DfVCzVOSwbhuhyJAIFEr0uaQCKEHQgHqDmDyhjmAm1C+IOcHb7ei01kmFcpJzpXiRn6RWmEh59liM1gx8stA77fArIpU9pI/9yYSNwAp4u8GT22A/ALIdSLh4hPt90ZeqyJZljLEPAqQRAXT2apg880mdKf8A3m0oWuUEhIIrQUYFtVOfqsaOQACitfLNQ0k7vNfALc9mVf8ApyltkMRVyp2cnduAjKdRxyc6JxPIPyrsq6VxLg488H5I5BdSQM39oO6hI2PFcSPT7qNx2JRgQSG1eKmPqUGPmOe423SAK390ARYSW804kkZAuH96ZVh+fP4hZO1tNvb3Vt05/hSA+lJbMsIYBRUpI0dk9UpYHq8WHRXsne9zhv8A7yrDKyvFcXBoH1P1/ZRSgYRhThw5ABgNMhGiIbW2yZG8xPomwdv+VUmUEuBqXrx+vKIGbOIWZ/qnIkyWRSvAAFt99v27/NWWedhUFHIZ8odKLYVnulavxkYb3Nfql67zmTXGIpDgsKbNQxbmH5QHppe0npkOO0bXtv332SgJZSgdFP4194cE7pTQ172tHdDXkAUmnLhUH0EI8cIrqjQYd/RW2KzJmplBSwnuyp3IxEOCAPOB5ZdLNwTXovNuoSPx5XPYwnVXw43td7W21JCZMs7EtJGdFLOZ+uO+AcGIi5Hjc/QdgjOnRP0l7+Sn3Zucm0YkqAbClWHmEg9HEA9SDoGNLe5Kq48Q48hN7ixfzQ3bdCTJXQUAbxAEM6S5wlHupminhfPMUapFWuKMImnlTlrhO6JY+gjZczI/XGJ2Oogo2GfcWqrahxi6H2hZB5kNnR62+L8j+yFERHlAsVkhTKEIpoX6XgrTWSY4bURzgvRcGQOiDfREBLkAVOUMPqi3OAFnsrbRZ8Cik6Hy0jmmxaZBKJWB47rR3Cf5LcTEbhTlmutAfiPksXZVvaVH6+FI+cOzR/bPxC866iSYvmEymh5g5eY/aA8CmuUfRK8cA+6Osd0mYsTlh0sGHDXm5ize4ula0fEq2yGTvy9XZp+gWqsRzq3CFyWNsGt0Y4WjbMrbfc3Tf6iKPqETpz4TTtRsIXINMRE+Y1BXeXrHdH6a0AzzN8xPB7D4IPVaEtEvGNRuf9Iss7BbkxaRsRwpYZjG60uVQKoX+gYyuIJYcnSCGkc3xtzat9QcLCDmTCMgTvZyfDNo3BmZI22EEe26P6e2N+pr6vtaqKCQSxAozhjCRnlUn9S4njNZ5h5bBPZDzSwPI8obK+/KEJ/THQnSyNyZPy3t/P8ACRJmEM308REL1ySMOG65PVtvvSk9Q4PpDQUBhRiPIePUBU2jTLXPJ8Kmfg7Qkl0CEnWATjlKJ4fMYcszmWDscjvYb4ja291jZXkFrVTa5ZFWoaDozwpABRYY4M1HunnZC2iQsqWpsSViu5IQ1ebjpFd1OEzRaWjghVk8ZP0Q/aG/UzkzAnJ0gHfX9DHYWEYXNLuUM9oDhSzTxbp9Lyo5NP5l1Jjk4FXyl5Q9qmY/j2KsXMYV+E0P19ZRI/cAqeSTTz+U8odSWLeHEb4iKCMZa7SFMynyyPrqIWrU0kewcOD9087O/wAxQQoscn9PrhDr8pBV70vNcGepb9lo7Fdi0zElTUMDkghX2RlxvicAeQn1osqJg2gH36jrEd0dln8fKlgIc0/EdlK67NglAauTEobqYSlz5/GnLh6LASlDvssyfZoTK3iXn2SXOa609scsKmofj6GK/EPnpQdO/wC+E/tNoCKaU6V+UXMctmyFtCDSWSL4UVlmCTruH4vDTjD304WVG1jnOposp9cd4pnBRFFAs28aH0iqi8uX5uCOf2TusdNkxQ0ncH6H0TMxaqgXjCrkLb5iAkgja19esZLqOO92U5zaoj9Twj8QO57JaiexG6LTpnT5MXU555R4eRwppmJmpBD14V/eLQvA3XZEMeREWv47pda5JSVpJdvh5MCRwq8BOyWseQ7lW3Spo44mMa2gEjtNlKDwen19ZRJFIXtsrVRZLJRsq54cg7x9fXGHgbpYWAPJ+SomywoMQ4hSLUssbZG6XDZVWeWzuAWbC4egFDwq/jEWknhVP/xzXG9radj7eiBvleHAGBKiWFaZADPX2jiOxVd1aZ0TRGWi/UIC1oaW5NSoslshm/jpwhjSS/ZUDnNA0peRE4KHc0atlb3J3QqbpHqqyYVNpdEcuUkmOTgVfOLpfez8/p4nO4tSz25ocOCuS6geXygclMheNQaee38K5C2IpzEODgEc0t2oH3CaCyhyqWpnybMKzBHWkSOa0jyp7GeG4lpq1teztuE9BCg06WwXmAQXZQG4sfCBn2HKbxXPj0g7pqiWd1HhgaXFNDdLKtFYAzQYGiqUe6+WXhKUFrYNtljyAeBpXjXoPZZOUjWb/wB3Wk7PynVJW+YJL7gG9YDDNJ1N/wB3TcGD/qGke/0QvaW8SpWBJ+ImnD5tBZfZoLYaNLbKgmY1BlrxEGFordQMmLOPUH9FdYFGWcSVfrlSK7Kia/yuFq/k6pDlR+HIxN0doG/Gg/0Fx1SdPGK9mJMx/wDZkI9juP8Afks2+BlbgKar9K6GaoHkEHxSB6xNMc4NJc8AD05KibjxA/lS+3do5EqhUVK3CpPE7usRdNxnPl/ETnjgJ7yGbKd2XzKnhRQ9GcEVr5RoTKwAk8JrHauEws09geBYHlV/OK2eYMbQ+SMiF3aothLE5k+bs/rFeW6vMfVH4zG6g3heEkKkg6o6mn6RaQOBiCNE7m5Bb2cs5MzplEnK0TDtvyq1xBOSCN1TdZkkiDXscR22XDNMQhxtZpvUchn5XIK2ScUxCzkkh+jkeYyhwkvbukzcp07Gh3I5KR2xZUX0JcdXglg2Vf7IaHpFLGd8cltd1hU1ejkikI5KiEfCefy94mYfKiBXgk+6nKl+mY4H9ogk8pQeV5Wsf24UZuQPGsdp2VgX6ow8K+75ldo0D+kKzlLG9ztitf2WtKlTSVDbFBMBDTE5hEwA5jMK6Hi1/vwiYgSSf9+a2JVRzCR7OpSn8tlWAvBSiBHKzs+zpmzl2dglSR3iasVBRIPgW8YznVNePL444dQ+FLM5uKfFcB6oxN29ylCHGStRuUY7pub+IeQRQCf06N0c7A73/dfNploIm1cbRzzFdeMWtbWFoXyEvLSirzUpWEBRAObZdRCsyC7Y8oGUEK66ZMxDLKsQ/DUnodDERy2NfRCcyJ9arWoWoFLhiM/F4l8Qs3HCtBGyWr5QE6QVKBFSSzbzpETnlwpMyYmxjWEkvDs+tCzj+Ikk6itaHWGiVzToI4VaYtXmvlN+z1hwJIljEo5nTh0h+sv2XNaGbrR2ezgABTvqQdTnA5a1zvOi4iQOUQmzpIguPGYQCpg8jhd7kJDaO8Olha1orgbqQyFx1d1nRdJUVMQACWrppFVl9S8N2lq0EnVWQsaCLNIa22VCSQFOpnIzGjB4bFkyygF42VZNmuzgYaHF38EuMFhZw7FV3jLPdFsz9P5mGxO/urqsrPoQ+uXsDB52C5ht1+iEeHjhRk2VZ3fOOS7KJzhUwLqI5cpaxxTQUXZhsL5fOHA1sjoHtMEjDzVr0klhpUeBpDJd0gr8IdQsXwrJKsMwpIodPI/vCxuBCjwns/IDYKlPkYFBstD84X3UjojE/wBiprtCpUxExJINCRvKTUHo3jHPHdIXFjtl9ZlTgUBQqCAeYNREMb9J3VjKbZqConWlYGwlyTkVAN4R34ocgEqsfkyBlxsJPodldYrIcSlzEoExkjZ0SHIGLWpO6Mn1XqP4lw07AX+qrZXPlcXPAB9EPeskKny0cCTyZ/aCOk2Ii71NKDU5uXGG89/gsPeFxTDPWsIUUEuCA+0akU4v4xdRyExilo5QA6+6jNulaVBJBxFiAKE/RpDPEN7hRuNhaWxXIHSJicKjVQxH/wCpAh4aNVOG6jEhAsIufJTLASBmWpr7CHguJoIlhoXa7c6ElZLMQOZrnmKfrHRk6qK7KeHNG9oi23eJpBWkKwuAS/mAwMLJqdwEG0tvcq2z3ehAYDwoPCGsi/8AJOdJ6KQs0d4ItL4ppWlLCC4yR5QljkcSAqSawQ4WKRm6Fap5xhswVM4e6ZKSTusrb5mKYpTat0y9otscARhqMyIDimKQfP7/ALqpckumnxAfI+cTCUUT6WgM5jRkO08X90PeqSkKQ+T1iXGqTzjuhSNJWbnJYfWX0YPaVGRQQph6Yjv4le/0hNSTShU5mOT2cKdA0KmqaczyeEu0ySPawpWOUuYoIlgqUo4QBq8LJIyNpe80Ao7TS+LpXZlCWsgukFxlqN28QNBltyY/Eb60rXHOvHrtwqrNIx93WtUltKEpf/j5wrpDHZVK978VznDgUR8uV6et0sRUekEagRsrtk7Z4NvkqrUvEhO8Fj4fpDibAUDzYW47O3w9kSM1ISUkfly/6kQ1jAXItkhMSaXLajNC3oygRrp+kR5LS0CvRdCNQIT4ByDw9IwE7XRucx3NqomjIfpKTyZmO1zTohDcjQexjWYGPoxIyfig8duvLc/02+3/ACjrFKwprmSflBWMymK6lkt1rkuypSoqzUdTWn0Yn0i7UTnkqVoSKE6e9IZILT2C9kktplzVt3iAUn4VEgEjTF9ZQ+JgBBKsnY07IQ7Qa9gpolFCwsqQitXWDiGrAVPhBErQ/ekAxr5BUbSfkpq7QStCpycsJFN9Wp58IgIr8qNb0bKP5gPjaNstvRMDpL8KuOhrEequQhpsOaI08V9lcZiQHJAG8kQ+wULpN0uTl7JIhrn6BqT4x5ws3e1uWkpCSQc3B3acY6CYyWStX0nFjkY4vF9kRdU0qQ5Lly/i/vGa6iKnKA6vGI5tLRQoUlcxTmakAPiKq7hT3gnTo0Ovagi8mNhEDXbggWj7VZRjlsPhYdGb1aA45jpdfdZ55DnkhZ++QMa40PTWHwNRULyNystbzVuA9A8FxjZDl97IUxIuTH+G4+X6wtBN1IEGsNThsFOZkIcU1WmaHcChADHWoNW0o0I7dNhYWiivt1yyJPcylyZaUpKBhoHALFnz5x55lvmErmyOJN7pgWT+0GzAgKpiQa7yk69CIu+hyEW3sfui8CanuiPxWIsdoMuYFCuEux13gxopGCSOikyo7e6M8H+EwvGTiSJqAcB01rk/KIYX6f7buUD0574SYZOyVzBo8FAq2lZRsJv2emrCZwT+B+o06pKhEjPZdF6Fa7s0QElTnapwpUeph8zNbAQpYCI3m06TajLdMsBRUSauwLb92UUWX0lmQ9srzVendRzQNc/ycn9FRctkUjvCsjGtb0rSlOb4j1iydpOkDgcKCPCdCwudySmAmhzXLPhCBzbpLpPKAvm+ESAHqo5D35fIwtqfHxjM70CylqvBU6uIkbg9IkaG1a2ODiwxNFAfEoQj9oQq02IWnuyxJXJD0zFKNybKJox5Vl8qd0E9NSC8bIZSyk5aHfET7vdaDGyGzRh429kH/EFKgzjiM4id7pMjS7yuFhNrtvrG6Fk4j/2HDefPnA7ojuWH5LL5WN4b9ht6pxLmnCwOoI4iBdbg0sPZCFrdWpJr6VtjgK9TSCsMkAlaTo+zD7lHXQsYQN4P/UsfUeEUvUmkyE+h++6B6wxxcT6EfVSXZGmYhqqvIs/mBEAnLmaT2CAOWXRNaeWg0iJ62c8M4gYLoKtWMt02pJ1UPn7RtsRmiEBQyGgs9b07QHBzzNYSM6t0JuG7oZcPPKc07IplbxHUV2oKnCxyhAQeFK9pYPMuzUlhSHEKESAnZXD4RDeyl7r6j2St+HuJRUGKJgAqGI7tQFTWmIvlppGQ6lj62ySgcEfuP4Q+ONTXH0P3T69bAmYk4gGYg/lOZ6Z9IqcaZ0bhpPcLi0hwc3lfElBlZvxj0Jp8lqxkaTN8VqOxuFby1/eDVyoT8x4RV9U1sY2VvYqrz9nM+YSu3WEImrlknZUwHDTPg0HY0omja/1CtMQOfFZKNuNBQohAd88WkGR87KctDRuVqLplBKSAo55UZ92WUEBpqgmk7kuRq1NV8v2iLLpsVpGk69kVabQQl06hwd1QD5GKl8mkWFO55eaS1duRKSVKOQfC9TuFcnyeIoGOc6yuLbGkLB2q8jMmqmzC5JdtOA5AekHblERTMho+nZSsq1zC5KQ5oC/oIkbESo5OrSG9tuwWgkdn5k1v5yRT7r9HrWJfAPqh39afVb/qnV2WCfKSZffIIFXMsqVXccQA5EGHNY5u1qGXqYeASLPug7/WMGGapRY0KsKQ/BKQBlzMOcwEbpsOY/XZ4WPtSsynL640iBzGoz8ZkD1pQslnnKGJOyE1cnqG3xHXojoGZkrRvQPqn1xWieuaEqmEpDqoABVw2yHZ69IgyHgN2G52Qc+LJA4Bx5V99rV3pS5wsGD04lub5w6NoAWq6axnhAjkKmRaSgoOiSeoOcQ5GO17Hep/bhFZOM2Vjwe4+3C06jGVAWEI7JXfU/DLYZvhPX684PwIg+UX8UylkL1mMnx9DGx/K1C5BvZK7yUO9JGRSjxKEk+bwLj7No+/3Ucg22QazE5UbQQrMZ3mG2UtK6ZpEUZoo/MbbF605CJ3cKqg/MoKXRoaEUUyu++JiZiFYqoLp3JOTNuOvWIvwsb2lhGzhRTsVrGPIPBFFM777Z2uajuypKEHPAnCVDUFRJpwDQFB0XGgfrAJPazwumaGP24WdWrUZRYtG1JZJDq1BMLqtCk7SSxSUnwILeUMkia+MsclfD+IbX+2nHaspVMlzkF0zUdQtBLg8WI8IqunhzGOieKLT9CpemuLHGJ3Kqu2a6gXq/Xjzi5id3VhJGOFqpFoS4GRg0OCHGM8C0RaFaCK7NmseH3SsbvYUJCyUtp7OPcRW4kfivrt3UsvlGrusl2guopnYkn+WssC1EqAAwnm1OcW80WnccJmM0yyBjnVfdBm5w9VHjRveIdwrr/+f1Dd/wBETZbimLLIeoehzHUtpDg51oWbo2PA3VLJQ+CaWfs3aU/CVpbQLD/9S0P/ALiF8LpXBl+hRUi6bTiwKmTHIfamqyBbNKiTnlC+c7Jwj6bH/dHmaNuO/wA6UbRcipajilFZIooOpuZOvzhNNco/HdgzMBjcG77ggA/RVTLrVgxrQMIWMy5y0FRDS0kIhuRiiXwWt1Orbb+VO33gkIEtEt8WmX9obU78gPLnOAFBNdC8OMkp449z/CNuC7TLSVH4lbtBugAjW/2CAleZpNR7bJZe0wmatJ0OzwBq0EBaLDFRhw9AvXbZitY3JYn2HWA+oZAiiocld1LLEEJ9TsFo3GsZnfssS61nr6mv1y6fTRddOZ5wldsFkL6n4jhGn0I0kjq2QbzurO1UjBPAZnlyz5MfMRXdPfrjv3K6QJM8HqEq2ETVbMVlETBurLJd5APULkxZ18N0TqpYL4XJqalt7Q0DZPDjwVAGHp1ooTHA4wjt9k+WTyqhZrCAJmq1bZJuFQ3GOO6kiNOBT3uiUlLZsofmypzy/aBZW0dfyR8raeyQdj9ClsmbhUDuIMOZtui5n+alp7stYmMmYWOSVDfxgmOYOOl36osY8kY8SLcdx7eychZFDnqRFNkvc2Q0VBpadwNlxUxuADc9D8onwfI9oPeyh5/M00rrQgLRhYEKGRDjw3RfO8wUEOxJKRW2ylCmxYhmN6RuPDjAMkek0FpundStumT9V2wW8ylJLA4SWd6PQ0BEMaSEdl48eXE5l7H0Wkl9opeAFfxfhSPc0iYSbLIv/pyZ8xbCfL6kpkUAgGrkU3gH0/SHCiq0tlikMfa/kaWMvcnGUkuz8qqJy6xA8Feg4EcfhBwFX/ACtTe47ju1pJIIbSgZoUPAbRVZLhO/G+PGQP8AlV3b3YPerzqEpAduL6dYDnma3YpubPG86bs8X+wTQ3nR3Skefn7CIGSg7IFxobJLb7YmYrZA4kipOWsFNaOQrrpTNTNdn4dk0uxLBKQGDYlE8ch4Rns54kkLr9gq/qTmvLnuPHlaPuVOYSovpp015/pA48gpUJNLPdo7RgB/EcuA1MXPTLLtXomSHa1k5C/5iT/UPWLeTdpQ4Wt7X3YVyUTh8SEgL4p/Q+pii6ZkBkhiPBO3x/5Ur22y1iY0CFV0Kmr080ERM5KOyd2tXJ2cSlAx8K2ZMqk6MAemz6AQxiRzbaVO0SdRE1KCOTsVCUkwwhSGQKL1hV3ZQVuhpUzDe6bXZeFAhWYyPtCEAjdHQy/4uXLcjCp9D5GIw2tlPKTsUykoZKd9H5xGOVqcOJzY2k87LR2GdjSCTtAV82gTIYfEBPCrs3HMDzQ8p4/ddtAUQWqfCJmRiR/iHhVmvSKU7HaGRtAht8XEbxpoG0KQbQ1rtBJUQDQADPOlfCEfR5Trc2qQ6bs7xGJKig15frFPJkCOQtrZTjKkG4dRS2ZZpqCxUOo+RaC49Mm7SpW9Qnj7q9Frmf8AkajMHAbkDE/hkDlI3PN7gH47rpJYBy24U9IjsAW40pH5kjjQKNu+ypKCpSSSCzCtKdIps2WYvqLZqgflS1p1cryrCpaqHkAoU5tAfjtjG439wmMlAG6bWS4JUpJmztogUTVnOXFRf9oH/HSTyCJmwvc+wUMuUZCI2bDuVZdlhEsKUpO0QM64ak4S+rER02W7xAYzsD+qJGYRGI2k1Z/RU2ua2yKnXhELBZ1FQzTXs1DW61pkSytW6g3nQRJDC6Z+lqHtYC8bcqaoqLO55co08ELY26Qo3m0CS2UTpi+myZ6ZyVSzUKlIJ/KsKHtGTex0Lg8diR+iJBsUvm1sH8xT0ILH8woo9SCesauLdgKCcovD0yiuLOUMaN0VKbaApTtIkKDj2sKGKgG4n2ho5UiYy1UHIRKgHCiVWSATCJwBIQZNYaiwNl6ZWEStFLiVt7QikCaotImhiBiGgyPEfKEcLCOgl1EBydDP33xHS3raDgD8kddU1pqR+Jx8oezSXgEIPq7A7GPtutEAIsRGwdljCSoqlgisNY1lW1KHEcLwSBlDqAKS1WwFBlGb6i0NnNJEPaLMV5a5wCMlsJ3KlYdt0qRYDiYhjFyMsSMsHZds3zJ5YbhSUgqLlzTRtIikhmmZcTh/vuoJMtrXEFMLJYUoWaUIy0cZFvHxgfBjyY5vDnFj153UM0gfHbTui+7SC4SHNCW9YsMzAiyWUdiOCgmyPHdW2mYlICjpUc4wvhva90fyKnjtxoJEZ9FcSTXrXjnBemyFY6apKrxvREoOf3PCC4MZ0ppIGXysPet6LnKdRpoNBGhxsZkLaCgkd6IKCE2lyFXELVdmLw20A/8AjKP+JBT5FUU/UMfyEj1v9eU1r6KSdokgT5jfiJ8axZYZuBnwUJNvKAidKoExwUjjYRSUOkcPTWHoMu0uKh3O0wrHVun+J5bKMVSm6FQvKCmrcwhRcbVyGqZeEcmlQIhE4FeQsguI5OBTexXtTCtm3w0ttXuJ1gtYIZhY7HuE0sVqAmhVWT1ehqIYw1JaOlndPAaO3qVsLPaUrS6SD7frFo1wcNlQOaW7FWEwyGIRM0t4XCjyoKFHMVvUjkhttqvracK7Lqy54Rnn4k8Vh5359U7SKXptoA1SODj0gYYkrt9JPyRMOIXjgqlFqBUAFJfL6ESHHcxpsFHjp9MsgpvIWVUIy1qx4ikDjKliHkefgs/NCwOKvKFDJ1Dzg/C649vlm3Hr3QTmMd7KqbaAnirdoOe8xHm9Tkyhpb5W/UqSLGvnhL5yirOK8UEYGhuzVnr9vtErYBCl6gHLmdIs8TCfJ5jsEt1ssRbrauap1HkNByjQRQtjFBDukJVESpi9CJ1rscuKtsy2LgsQxHHSEc3UKPdRvG1rt5zcayrU5wsbBG0N9FDGCd1Q0PTlXCBPRVnXlDwhpG7oxK4VDEKqeaRykjG6DW2kNKLjvuogw1SLoMKkK8Y5INlwwico5QiVESLSUuHoRlHUiIsl7Gll7HsjbBeypZdJ5jMEbiNYaNTdwp25LXCnrW3Z2jStIx0ORI38RmOeUFR5G3mC4sa78hTcrBDgvyLwFnZDHDSE5jHA7helKA6RWygy1XKfvqoLOLoTzMWe4HK3cbgWggKBMInGk+uTtCtLIXtp0JzTTfqOfjFJ1Dp0TmmRmx+6zfVOkRSAzR7O7+hTmdbFKGbA6CkUjYw0rNtha11d0utFsTLzqS7AM9M8zTmYJZA+REaHd1jL97TzFkoRsJFCxcn+4e0X2J06Ng1O3KGfJRoLOyztDnFmeFC0m7VlqABpzhGk1unP5VLw5NC8YRKvRyRehSkC9CJSuw+lBarMcnK2SaiFCjkGyLTvhyFK9ayyesIeE6H86BeG2jgF5EIEjjW65HJVKOTSovHJQpKMcnLmGOXLhEcuXkmESg0mFivOYg0UR1iN0Ydyi4skgUU3X2hmBAPR2ziNsLQ7ZEDKa0B2m90Iu9Jsw7KGfXPzIYRI6hyUV/8AOZBGlgARaV4Rtku2ZI9BELX6uArGHqsTWjxCSVFV6JSaFjvBhzmFwohdL1qAiqv4q22dqlqSAmg4Cp6/KBIumxsNlURyGai5oS8Fai5DPvqeHL14QXoYNlK2PJm/K0rtpsoSN++hz56+Aji70UrunOhZrkHy+26UTENEwNqpewjsoEwqYuiOXUuiOSrhjkhXYd2TQd6XIRceF14eoVAwhShTkmvSFCZJwi0LhyGLVVapj0hCpYm0bQsMRQXUljHBI4WKUsNTVoVcDYC4YRKuERyS1x45LakI5cF6OSrscuXQYRcm6VAQxEIyUstSHsDeSFK2xwl96h8J5+3yhz20NkyQ3Srs6BugYko3GiYeyMs8nVhCKywscPkc4gGtkbLS0cr9jaCrtkwBLHX6eOPCC6nMxkWg8nj+UCuzhaKb/PKOBoqv/CNyMYBvP7pVMlFJY5xM02s7NE6J2l3KjDlDa9CJVyOXFS0h17KIDzlRMInFdeHqBR1jkvZShU3lWyyaZNzhUxwC6uUTuhFzXgIaGIkL0cutSUawqQChS5HJFJ6QiSt1GFSrrRyVehEtldCY5KN1dJl1GsKE4BGy0knZSfX0hppS2QikzQlwVAHc8c00OE8SBU2kpWMJWAxzYn9IV1ngJxLXCrU1WQSw5U/RveIC03uETE5se4crLPOAENIKvsTIhYygQrZ1sSkO2IvkMup0hQ21JldTjhjtnmPsgCtSySaeUcRSzMk75ZNUh3VdqnkAJQcI1qHf2hWi0TkZ4YwRQGmj7peYmpU5cSvRy616ESrkcutdOXj7QvZNH5ioqjkhXocmUv/Z">
            <a:hlinkClick r:id="rId3"/>
          </p:cNvPr>
          <p:cNvSpPr>
            <a:spLocks noChangeAspect="1" noChangeArrowheads="1"/>
          </p:cNvSpPr>
          <p:nvPr/>
        </p:nvSpPr>
        <p:spPr bwMode="auto">
          <a:xfrm>
            <a:off x="0" y="-1790700"/>
            <a:ext cx="37528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264594" y="2967335"/>
            <a:ext cx="6614824" cy="2585323"/>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glow rad="101600">
                    <a:srgbClr val="FFFF00">
                      <a:alpha val="60000"/>
                    </a:srgbClr>
                  </a:glow>
                  <a:outerShdw blurRad="63500" dir="3600000" algn="tl" rotWithShape="0">
                    <a:srgbClr val="000000">
                      <a:alpha val="70000"/>
                    </a:srgbClr>
                  </a:outerShdw>
                </a:effectLst>
              </a:rPr>
              <a:t>There is no art </a:t>
            </a:r>
            <a:r>
              <a:rPr lang="en-US" sz="5400" dirty="0" smtClean="0">
                <a:ln w="18415" cmpd="sng">
                  <a:solidFill>
                    <a:srgbClr val="FFFFFF"/>
                  </a:solidFill>
                  <a:prstDash val="solid"/>
                </a:ln>
                <a:solidFill>
                  <a:srgbClr val="FFFFFF"/>
                </a:solidFill>
                <a:effectLst>
                  <a:glow rad="101600">
                    <a:srgbClr val="FFFF00">
                      <a:alpha val="60000"/>
                    </a:srgbClr>
                  </a:glow>
                  <a:outerShdw blurRad="63500" dir="3600000" algn="tl" rotWithShape="0">
                    <a:srgbClr val="000000">
                      <a:alpha val="70000"/>
                    </a:srgbClr>
                  </a:outerShdw>
                </a:effectLst>
              </a:rPr>
              <a:t>without</a:t>
            </a:r>
          </a:p>
          <a:p>
            <a:pPr algn="ctr"/>
            <a:r>
              <a:rPr lang="en-US" sz="5400" dirty="0" smtClean="0">
                <a:ln w="18415" cmpd="sng">
                  <a:solidFill>
                    <a:srgbClr val="FFFFFF"/>
                  </a:solidFill>
                  <a:prstDash val="solid"/>
                </a:ln>
                <a:solidFill>
                  <a:srgbClr val="FFFFFF"/>
                </a:solidFill>
                <a:effectLst>
                  <a:glow rad="101600">
                    <a:srgbClr val="FFFF00">
                      <a:alpha val="60000"/>
                    </a:srgbClr>
                  </a:glow>
                  <a:outerShdw blurRad="63500" dir="3600000" algn="tl" rotWithShape="0">
                    <a:srgbClr val="000000">
                      <a:alpha val="70000"/>
                    </a:srgbClr>
                  </a:outerShdw>
                </a:effectLst>
              </a:rPr>
              <a:t>the artist!</a:t>
            </a:r>
          </a:p>
          <a:p>
            <a:pPr algn="ctr"/>
            <a:endParaRPr lang="en-US" sz="5400" b="0" cap="none" spc="0" dirty="0">
              <a:ln w="18415" cmpd="sng">
                <a:solidFill>
                  <a:srgbClr val="FFFFFF"/>
                </a:solidFill>
                <a:prstDash val="solid"/>
              </a:ln>
              <a:solidFill>
                <a:srgbClr val="FFFFFF"/>
              </a:solidFill>
              <a:effectLst>
                <a:glow rad="101600">
                  <a:srgbClr val="FFFF00">
                    <a:alpha val="6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822452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918374"/>
            <a:ext cx="4008176" cy="273558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877" y="183573"/>
            <a:ext cx="3838923" cy="287548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373" y="609600"/>
            <a:ext cx="1272895" cy="3281065"/>
          </a:xfrm>
          <a:prstGeom prst="rect">
            <a:avLst/>
          </a:prstGeom>
        </p:spPr>
      </p:pic>
      <p:sp>
        <p:nvSpPr>
          <p:cNvPr id="5" name="Rectangle 4"/>
          <p:cNvSpPr/>
          <p:nvPr/>
        </p:nvSpPr>
        <p:spPr>
          <a:xfrm>
            <a:off x="1295342" y="457200"/>
            <a:ext cx="27433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Artist  +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3035364" y="2967335"/>
            <a:ext cx="3073277"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medium</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5943600" y="5029200"/>
            <a:ext cx="1832233"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93958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228600"/>
            <a:ext cx="8610600" cy="2047355"/>
          </a:xfrm>
          <a:prstGeom prst="rect">
            <a:avLst/>
          </a:prstGeom>
          <a:solidFill>
            <a:schemeClr val="bg1"/>
          </a:solidFill>
        </p:spPr>
        <p:txBody>
          <a:bodyPr wrap="square">
            <a:spAutoFit/>
          </a:bodyPr>
          <a:lstStyle/>
          <a:p>
            <a:pPr>
              <a:lnSpc>
                <a:spcPct val="150000"/>
              </a:lnSpc>
            </a:pPr>
            <a:r>
              <a:rPr lang="en-US" sz="2800" dirty="0" smtClean="0">
                <a:latin typeface="Adobe Gothic Std B" pitchFamily="34" charset="-128"/>
                <a:ea typeface="Adobe Gothic Std B" pitchFamily="34" charset="-128"/>
              </a:rPr>
              <a:t>Michelangelo </a:t>
            </a:r>
            <a:r>
              <a:rPr lang="en-US" sz="2800" dirty="0">
                <a:latin typeface="Adobe Gothic Std B" pitchFamily="34" charset="-128"/>
                <a:ea typeface="Adobe Gothic Std B" pitchFamily="34" charset="-128"/>
              </a:rPr>
              <a:t>is quoted as saying, "A man paints with his brains and not with his hands." </a:t>
            </a:r>
            <a:endParaRPr lang="en-US" sz="2800" dirty="0" smtClean="0">
              <a:latin typeface="Adobe Gothic Std B" pitchFamily="34" charset="-128"/>
              <a:ea typeface="Adobe Gothic Std B" pitchFamily="34" charset="-128"/>
            </a:endParaRPr>
          </a:p>
          <a:p>
            <a:pPr>
              <a:lnSpc>
                <a:spcPct val="150000"/>
              </a:lnSpc>
            </a:pPr>
            <a:endParaRPr lang="en-US" sz="3200" dirty="0">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76400"/>
            <a:ext cx="6510779" cy="4876800"/>
          </a:xfrm>
          <a:prstGeom prst="rect">
            <a:avLst/>
          </a:prstGeom>
        </p:spPr>
      </p:pic>
    </p:spTree>
    <p:extLst>
      <p:ext uri="{BB962C8B-B14F-4D97-AF65-F5344CB8AC3E}">
        <p14:creationId xmlns:p14="http://schemas.microsoft.com/office/powerpoint/2010/main" val="307214523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432558"/>
            <a:ext cx="5105400" cy="646331"/>
          </a:xfrm>
          <a:prstGeom prst="rect">
            <a:avLst/>
          </a:prstGeom>
        </p:spPr>
        <p:txBody>
          <a:bodyPr wrap="square">
            <a:spAutoFit/>
          </a:bodyPr>
          <a:lstStyle/>
          <a:p>
            <a:r>
              <a:rPr lang="en-US" dirty="0">
                <a:hlinkClick r:id="rId2"/>
              </a:rPr>
              <a:t>http://</a:t>
            </a:r>
            <a:r>
              <a:rPr lang="en-US" dirty="0" smtClean="0">
                <a:hlinkClick r:id="rId2"/>
              </a:rPr>
              <a:t>www.youtube.com/watch?v=UnSq0c7jM-A</a:t>
            </a:r>
            <a:endParaRPr lang="en-US" dirty="0" smtClean="0"/>
          </a:p>
          <a:p>
            <a:endParaRPr lang="en-US" dirty="0"/>
          </a:p>
        </p:txBody>
      </p:sp>
      <p:sp>
        <p:nvSpPr>
          <p:cNvPr id="3" name="Rectangle 2"/>
          <p:cNvSpPr/>
          <p:nvPr/>
        </p:nvSpPr>
        <p:spPr>
          <a:xfrm>
            <a:off x="521277" y="228600"/>
            <a:ext cx="7907482" cy="1200329"/>
          </a:xfrm>
          <a:prstGeom prst="rect">
            <a:avLst/>
          </a:prstGeom>
          <a:solidFill>
            <a:schemeClr val="tx1"/>
          </a:solidFill>
          <a:ln>
            <a:solidFill>
              <a:schemeClr val="tx1"/>
            </a:solidFill>
          </a:ln>
        </p:spPr>
        <p:txBody>
          <a:bodyPr wrap="square" lIns="91440" tIns="45720" rIns="91440" bIns="45720">
            <a:spAutoFit/>
          </a:bodyPr>
          <a:lstStyle/>
          <a:p>
            <a:pPr algn="ctr"/>
            <a:r>
              <a:rPr lang="en-US" sz="3600" dirty="0" smtClean="0">
                <a:ln w="18415" cmpd="sng">
                  <a:solidFill>
                    <a:srgbClr val="FFFFFF"/>
                  </a:solidFill>
                  <a:prstDash val="solid"/>
                </a:ln>
                <a:effectLst>
                  <a:outerShdw blurRad="63500" dir="3600000" algn="tl" rotWithShape="0">
                    <a:srgbClr val="000000">
                      <a:alpha val="70000"/>
                    </a:srgbClr>
                  </a:outerShdw>
                </a:effectLst>
              </a:rPr>
              <a:t>Art created over 17,000 years ago show primitive man had a creative spirit.</a:t>
            </a:r>
            <a:endParaRPr lang="en-US" sz="3600" b="0" cap="none" spc="0" dirty="0" smtClean="0">
              <a:ln w="18415" cmpd="sng">
                <a:solidFill>
                  <a:srgbClr val="FFFFFF"/>
                </a:solidFill>
                <a:prstDash val="solid"/>
              </a:ln>
              <a:effectLst>
                <a:outerShdw blurRad="63500" dir="3600000" algn="tl" rotWithShape="0">
                  <a:srgbClr val="000000">
                    <a:alpha val="70000"/>
                  </a:srgb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427" y="1752094"/>
            <a:ext cx="6807874" cy="5105906"/>
          </a:xfrm>
          <a:prstGeom prst="rect">
            <a:avLst/>
          </a:prstGeom>
        </p:spPr>
      </p:pic>
      <p:sp>
        <p:nvSpPr>
          <p:cNvPr id="8" name="Rectangle 7"/>
          <p:cNvSpPr/>
          <p:nvPr/>
        </p:nvSpPr>
        <p:spPr>
          <a:xfrm>
            <a:off x="1524000" y="1894223"/>
            <a:ext cx="2238177" cy="369332"/>
          </a:xfrm>
          <a:prstGeom prst="rect">
            <a:avLst/>
          </a:prstGeom>
          <a:noFill/>
        </p:spPr>
        <p:txBody>
          <a:bodyPr wrap="none" lIns="91440" tIns="45720" rIns="91440" bIns="45720">
            <a:sp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Lascaux Caves, France</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12414716"/>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419624" cy="6324600"/>
          </a:xfrm>
          <a:prstGeom prst="rect">
            <a:avLst/>
          </a:prstGeom>
        </p:spPr>
      </p:pic>
    </p:spTree>
    <p:extLst>
      <p:ext uri="{BB962C8B-B14F-4D97-AF65-F5344CB8AC3E}">
        <p14:creationId xmlns:p14="http://schemas.microsoft.com/office/powerpoint/2010/main" val="3543357361"/>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29491"/>
            <a:ext cx="4276299" cy="6096000"/>
          </a:xfrm>
          <a:prstGeom prst="rect">
            <a:avLst/>
          </a:prstGeom>
        </p:spPr>
      </p:pic>
      <p:sp>
        <p:nvSpPr>
          <p:cNvPr id="3" name="Rectangle 2"/>
          <p:cNvSpPr/>
          <p:nvPr/>
        </p:nvSpPr>
        <p:spPr>
          <a:xfrm>
            <a:off x="4800600" y="228600"/>
            <a:ext cx="3825134" cy="6463308"/>
          </a:xfrm>
          <a:prstGeom prst="rect">
            <a:avLst/>
          </a:prstGeom>
          <a:noFill/>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Art in a way unites our human species. Why have so many</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cultures  created art representing their culture and values? </a:t>
            </a:r>
          </a:p>
          <a:p>
            <a:pPr algn="ctr"/>
            <a:endPar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71391158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407</Words>
  <Application>Microsoft Office PowerPoint</Application>
  <PresentationFormat>On-screen Show (4:3)</PresentationFormat>
  <Paragraphs>60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Luba</dc:creator>
  <cp:lastModifiedBy>Luba</cp:lastModifiedBy>
  <cp:revision>24</cp:revision>
  <dcterms:created xsi:type="dcterms:W3CDTF">2014-01-24T18:23:12Z</dcterms:created>
  <dcterms:modified xsi:type="dcterms:W3CDTF">2014-01-24T21:02:50Z</dcterms:modified>
</cp:coreProperties>
</file>